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0" r:id="rId3"/>
    <p:sldId id="281" r:id="rId4"/>
    <p:sldId id="286" r:id="rId5"/>
    <p:sldId id="258" r:id="rId6"/>
    <p:sldId id="257" r:id="rId7"/>
    <p:sldId id="267" r:id="rId8"/>
    <p:sldId id="269" r:id="rId9"/>
    <p:sldId id="271" r:id="rId10"/>
    <p:sldId id="272" r:id="rId11"/>
    <p:sldId id="273" r:id="rId12"/>
    <p:sldId id="274" r:id="rId13"/>
    <p:sldId id="270" r:id="rId14"/>
    <p:sldId id="278" r:id="rId15"/>
    <p:sldId id="277" r:id="rId16"/>
    <p:sldId id="288" r:id="rId17"/>
    <p:sldId id="287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C9C765A-7FDF-43F8-9E00-4792AE2A27BF}">
          <p14:sldIdLst>
            <p14:sldId id="256"/>
            <p14:sldId id="280"/>
            <p14:sldId id="281"/>
            <p14:sldId id="286"/>
            <p14:sldId id="258"/>
            <p14:sldId id="257"/>
            <p14:sldId id="267"/>
            <p14:sldId id="269"/>
            <p14:sldId id="271"/>
            <p14:sldId id="272"/>
            <p14:sldId id="273"/>
            <p14:sldId id="274"/>
            <p14:sldId id="270"/>
            <p14:sldId id="278"/>
            <p14:sldId id="277"/>
            <p14:sldId id="288"/>
            <p14:sldId id="287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2" autoAdjust="0"/>
    <p:restoredTop sz="94660"/>
  </p:normalViewPr>
  <p:slideViewPr>
    <p:cSldViewPr>
      <p:cViewPr>
        <p:scale>
          <a:sx n="90" d="100"/>
          <a:sy n="90" d="100"/>
        </p:scale>
        <p:origin x="-2412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AB5391-C151-4877-93F8-110A4A19BC14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E1DD2347-264B-4D5B-82D3-56BA2AF5F1DC}">
      <dgm:prSet phldrT="[Text]"/>
      <dgm:spPr/>
      <dgm:t>
        <a:bodyPr/>
        <a:lstStyle/>
        <a:p>
          <a:r>
            <a:rPr lang="lv-LV"/>
            <a:t>Iesasites posms</a:t>
          </a:r>
        </a:p>
      </dgm:t>
    </dgm:pt>
    <dgm:pt modelId="{FC8FD0BE-C9D5-4EDF-8A2E-69793E54C0CB}" type="parTrans" cxnId="{1B984069-DBFE-444B-B193-C2B3EA9218EE}">
      <dgm:prSet/>
      <dgm:spPr/>
      <dgm:t>
        <a:bodyPr/>
        <a:lstStyle/>
        <a:p>
          <a:endParaRPr lang="lv-LV"/>
        </a:p>
      </dgm:t>
    </dgm:pt>
    <dgm:pt modelId="{50055DF7-3B46-42F6-943E-3E7F827655AF}" type="sibTrans" cxnId="{1B984069-DBFE-444B-B193-C2B3EA9218EE}">
      <dgm:prSet/>
      <dgm:spPr/>
      <dgm:t>
        <a:bodyPr/>
        <a:lstStyle/>
        <a:p>
          <a:endParaRPr lang="lv-LV"/>
        </a:p>
      </dgm:t>
    </dgm:pt>
    <dgm:pt modelId="{6D938C49-75F8-4BCF-B2EA-DC63DF36F100}">
      <dgm:prSet phldrT="[Text]"/>
      <dgm:spPr/>
      <dgm:t>
        <a:bodyPr/>
        <a:lstStyle/>
        <a:p>
          <a:r>
            <a:rPr lang="lv-LV"/>
            <a:t>Ģenerāluzņēmēja, konsultantu un apakšuzņēmēju atlase pēc to kvalifikācijas, peļņas un virsizdevumu kritērijiem</a:t>
          </a:r>
        </a:p>
      </dgm:t>
    </dgm:pt>
    <dgm:pt modelId="{B4FDB723-78AB-4ED0-8B05-4015E6E4829C}" type="parTrans" cxnId="{E46E3061-BA55-422A-9A02-2C5F202AC005}">
      <dgm:prSet/>
      <dgm:spPr/>
      <dgm:t>
        <a:bodyPr/>
        <a:lstStyle/>
        <a:p>
          <a:endParaRPr lang="lv-LV"/>
        </a:p>
      </dgm:t>
    </dgm:pt>
    <dgm:pt modelId="{4FABB7B6-6611-4A9A-9CEF-9094AED4CE5D}" type="sibTrans" cxnId="{E46E3061-BA55-422A-9A02-2C5F202AC005}">
      <dgm:prSet/>
      <dgm:spPr/>
      <dgm:t>
        <a:bodyPr/>
        <a:lstStyle/>
        <a:p>
          <a:endParaRPr lang="lv-LV"/>
        </a:p>
      </dgm:t>
    </dgm:pt>
    <dgm:pt modelId="{26FA82AF-264C-41AF-A98B-9E838AE15D84}">
      <dgm:prSet phldrT="[Text]"/>
      <dgm:spPr/>
      <dgm:t>
        <a:bodyPr/>
        <a:lstStyle/>
        <a:p>
          <a:r>
            <a:rPr lang="lv-LV" dirty="0" smtClean="0"/>
            <a:t>Projektēšana </a:t>
          </a:r>
          <a:r>
            <a:rPr lang="lv-LV" dirty="0"/>
            <a:t>un būvizmaksas</a:t>
          </a:r>
        </a:p>
      </dgm:t>
    </dgm:pt>
    <dgm:pt modelId="{40000951-17B5-4D86-A98A-40B662D0493A}" type="parTrans" cxnId="{02A9CE3E-9FCD-4E2D-BA60-5B6E65F5A2BC}">
      <dgm:prSet/>
      <dgm:spPr/>
      <dgm:t>
        <a:bodyPr/>
        <a:lstStyle/>
        <a:p>
          <a:endParaRPr lang="lv-LV"/>
        </a:p>
      </dgm:t>
    </dgm:pt>
    <dgm:pt modelId="{08B6882A-C041-45EE-9CAD-C315733CFB73}" type="sibTrans" cxnId="{02A9CE3E-9FCD-4E2D-BA60-5B6E65F5A2BC}">
      <dgm:prSet/>
      <dgm:spPr/>
      <dgm:t>
        <a:bodyPr/>
        <a:lstStyle/>
        <a:p>
          <a:endParaRPr lang="lv-LV"/>
        </a:p>
      </dgm:t>
    </dgm:pt>
    <dgm:pt modelId="{F831320A-CAAF-45DF-8FAC-204DDDE5228A}">
      <dgm:prSet phldrT="[Text]"/>
      <dgm:spPr/>
      <dgm:t>
        <a:bodyPr/>
        <a:lstStyle/>
        <a:p>
          <a:r>
            <a:rPr lang="lv-LV"/>
            <a:t>Izvēlētā komanda projektē un optimizē projekta būvizmaksas ar apakšuzņēmējiem un būvmateriālu piegādātājiem</a:t>
          </a:r>
        </a:p>
      </dgm:t>
    </dgm:pt>
    <dgm:pt modelId="{7CEA6E0C-961C-4CC7-BF5F-5F6298CF55B3}" type="parTrans" cxnId="{A7AA3BA1-53A0-4F44-B0C5-85535FEEAEDC}">
      <dgm:prSet/>
      <dgm:spPr/>
      <dgm:t>
        <a:bodyPr/>
        <a:lstStyle/>
        <a:p>
          <a:endParaRPr lang="lv-LV"/>
        </a:p>
      </dgm:t>
    </dgm:pt>
    <dgm:pt modelId="{D7AE4184-D5A9-41F6-B260-57423595E9D7}" type="sibTrans" cxnId="{A7AA3BA1-53A0-4F44-B0C5-85535FEEAEDC}">
      <dgm:prSet/>
      <dgm:spPr/>
      <dgm:t>
        <a:bodyPr/>
        <a:lstStyle/>
        <a:p>
          <a:endParaRPr lang="lv-LV"/>
        </a:p>
      </dgm:t>
    </dgm:pt>
    <dgm:pt modelId="{CB244F35-A762-4B2E-B78C-B52D68893379}">
      <dgm:prSet phldrT="[Text]"/>
      <dgm:spPr/>
      <dgm:t>
        <a:bodyPr/>
        <a:lstStyle/>
        <a:p>
          <a:r>
            <a:rPr lang="lv-LV"/>
            <a:t>Būvniecības </a:t>
          </a:r>
        </a:p>
        <a:p>
          <a:r>
            <a:rPr lang="lv-LV"/>
            <a:t>posms</a:t>
          </a:r>
        </a:p>
      </dgm:t>
    </dgm:pt>
    <dgm:pt modelId="{55C0C6B9-255C-4799-A74C-AD426B49D097}" type="parTrans" cxnId="{B870147E-5C89-400E-852A-D58F65D98E16}">
      <dgm:prSet/>
      <dgm:spPr/>
      <dgm:t>
        <a:bodyPr/>
        <a:lstStyle/>
        <a:p>
          <a:endParaRPr lang="lv-LV"/>
        </a:p>
      </dgm:t>
    </dgm:pt>
    <dgm:pt modelId="{F74B9277-F8FA-42CB-B9D1-D9CDCE623459}" type="sibTrans" cxnId="{B870147E-5C89-400E-852A-D58F65D98E16}">
      <dgm:prSet/>
      <dgm:spPr/>
      <dgm:t>
        <a:bodyPr/>
        <a:lstStyle/>
        <a:p>
          <a:endParaRPr lang="lv-LV"/>
        </a:p>
      </dgm:t>
    </dgm:pt>
    <dgm:pt modelId="{C642AA3E-DAE7-47A6-937C-F3D15F0819BD}">
      <dgm:prSet phldrT="[Text]"/>
      <dgm:spPr/>
      <dgm:t>
        <a:bodyPr/>
        <a:lstStyle/>
        <a:p>
          <a:r>
            <a:rPr lang="lv-LV"/>
            <a:t>Tiek</a:t>
          </a:r>
          <a:r>
            <a:rPr lang="lv-LV" baseline="0"/>
            <a:t> noslēgts līgums par fiksētu summu, atrunāti peļņas un premiālie procenti</a:t>
          </a:r>
          <a:endParaRPr lang="lv-LV"/>
        </a:p>
      </dgm:t>
    </dgm:pt>
    <dgm:pt modelId="{9377D06E-81FB-4CE6-974D-AF0D75552C33}" type="parTrans" cxnId="{90AA0C3F-52AC-4BC3-B305-0CC6E3D0D69C}">
      <dgm:prSet/>
      <dgm:spPr/>
      <dgm:t>
        <a:bodyPr/>
        <a:lstStyle/>
        <a:p>
          <a:endParaRPr lang="lv-LV"/>
        </a:p>
      </dgm:t>
    </dgm:pt>
    <dgm:pt modelId="{7950D7C4-C250-4CB0-8156-390F251FC9A7}" type="sibTrans" cxnId="{90AA0C3F-52AC-4BC3-B305-0CC6E3D0D69C}">
      <dgm:prSet/>
      <dgm:spPr/>
      <dgm:t>
        <a:bodyPr/>
        <a:lstStyle/>
        <a:p>
          <a:endParaRPr lang="lv-LV"/>
        </a:p>
      </dgm:t>
    </dgm:pt>
    <dgm:pt modelId="{1597A80E-0D19-4FDF-942E-637081B72BCF}" type="pres">
      <dgm:prSet presAssocID="{15AB5391-C151-4877-93F8-110A4A19BC1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6755DC69-AAF6-4A0C-A526-9EC715D345B4}" type="pres">
      <dgm:prSet presAssocID="{E1DD2347-264B-4D5B-82D3-56BA2AF5F1DC}" presName="compNode" presStyleCnt="0"/>
      <dgm:spPr/>
    </dgm:pt>
    <dgm:pt modelId="{DA852DC4-CC57-4D20-A811-0D841992ADE6}" type="pres">
      <dgm:prSet presAssocID="{E1DD2347-264B-4D5B-82D3-56BA2AF5F1DC}" presName="noGeometry" presStyleCnt="0"/>
      <dgm:spPr/>
    </dgm:pt>
    <dgm:pt modelId="{B9D39FFE-669E-4B6F-AD40-4045BEFEF292}" type="pres">
      <dgm:prSet presAssocID="{E1DD2347-264B-4D5B-82D3-56BA2AF5F1DC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FA7A0E5-0B0C-4ECD-91FF-6F4381E5F606}" type="pres">
      <dgm:prSet presAssocID="{E1DD2347-264B-4D5B-82D3-56BA2AF5F1DC}" presName="childTextHidden" presStyleLbl="bgAccFollowNode1" presStyleIdx="0" presStyleCnt="3"/>
      <dgm:spPr/>
      <dgm:t>
        <a:bodyPr/>
        <a:lstStyle/>
        <a:p>
          <a:endParaRPr lang="lv-LV"/>
        </a:p>
      </dgm:t>
    </dgm:pt>
    <dgm:pt modelId="{7587C29E-24EB-4A8E-A22F-4D77D8B13AD1}" type="pres">
      <dgm:prSet presAssocID="{E1DD2347-264B-4D5B-82D3-56BA2AF5F1D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6367DDB6-A603-41AC-95F5-52D2814F628F}" type="pres">
      <dgm:prSet presAssocID="{E1DD2347-264B-4D5B-82D3-56BA2AF5F1DC}" presName="aSpace" presStyleCnt="0"/>
      <dgm:spPr/>
    </dgm:pt>
    <dgm:pt modelId="{550AAE99-D73E-4C23-837F-DB12ABE9D8BE}" type="pres">
      <dgm:prSet presAssocID="{26FA82AF-264C-41AF-A98B-9E838AE15D84}" presName="compNode" presStyleCnt="0"/>
      <dgm:spPr/>
    </dgm:pt>
    <dgm:pt modelId="{0CC5AE12-BA28-4881-84B1-492BC6F4D418}" type="pres">
      <dgm:prSet presAssocID="{26FA82AF-264C-41AF-A98B-9E838AE15D84}" presName="noGeometry" presStyleCnt="0"/>
      <dgm:spPr/>
    </dgm:pt>
    <dgm:pt modelId="{7CCE21E3-7409-4966-BB95-7D1C46BDB36B}" type="pres">
      <dgm:prSet presAssocID="{26FA82AF-264C-41AF-A98B-9E838AE15D84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3DD10AA-CF40-4931-8F77-A0AF6213DA9E}" type="pres">
      <dgm:prSet presAssocID="{26FA82AF-264C-41AF-A98B-9E838AE15D84}" presName="childTextHidden" presStyleLbl="bgAccFollowNode1" presStyleIdx="1" presStyleCnt="3"/>
      <dgm:spPr/>
      <dgm:t>
        <a:bodyPr/>
        <a:lstStyle/>
        <a:p>
          <a:endParaRPr lang="lv-LV"/>
        </a:p>
      </dgm:t>
    </dgm:pt>
    <dgm:pt modelId="{093EB5C5-1743-473F-9F5A-3801759B441F}" type="pres">
      <dgm:prSet presAssocID="{26FA82AF-264C-41AF-A98B-9E838AE15D8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8FD6D21-9B2B-40CB-B133-FD9E634E9C74}" type="pres">
      <dgm:prSet presAssocID="{26FA82AF-264C-41AF-A98B-9E838AE15D84}" presName="aSpace" presStyleCnt="0"/>
      <dgm:spPr/>
    </dgm:pt>
    <dgm:pt modelId="{03EB277C-D6C6-4C0D-A1AA-EB26A6EBBC1B}" type="pres">
      <dgm:prSet presAssocID="{CB244F35-A762-4B2E-B78C-B52D68893379}" presName="compNode" presStyleCnt="0"/>
      <dgm:spPr/>
    </dgm:pt>
    <dgm:pt modelId="{6CDD474E-8C9B-4700-88EC-B675E2740574}" type="pres">
      <dgm:prSet presAssocID="{CB244F35-A762-4B2E-B78C-B52D68893379}" presName="noGeometry" presStyleCnt="0"/>
      <dgm:spPr/>
    </dgm:pt>
    <dgm:pt modelId="{82398524-1AD7-4709-847B-B49FCBFF92FC}" type="pres">
      <dgm:prSet presAssocID="{CB244F35-A762-4B2E-B78C-B52D68893379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1A3169E-FB1E-423A-8DB3-DB18F703F605}" type="pres">
      <dgm:prSet presAssocID="{CB244F35-A762-4B2E-B78C-B52D68893379}" presName="childTextHidden" presStyleLbl="bgAccFollowNode1" presStyleIdx="2" presStyleCnt="3"/>
      <dgm:spPr/>
      <dgm:t>
        <a:bodyPr/>
        <a:lstStyle/>
        <a:p>
          <a:endParaRPr lang="lv-LV"/>
        </a:p>
      </dgm:t>
    </dgm:pt>
    <dgm:pt modelId="{D948C3D1-E04B-480A-9240-6BA58728BDB9}" type="pres">
      <dgm:prSet presAssocID="{CB244F35-A762-4B2E-B78C-B52D6889337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F6C9D1A3-7281-4D61-A5D3-573BC4AE89AE}" type="presOf" srcId="{C642AA3E-DAE7-47A6-937C-F3D15F0819BD}" destId="{82398524-1AD7-4709-847B-B49FCBFF92FC}" srcOrd="0" destOrd="0" presId="urn:microsoft.com/office/officeart/2005/8/layout/hProcess6"/>
    <dgm:cxn modelId="{218D713F-C18A-49D2-9A67-CE3FCAD20069}" type="presOf" srcId="{CB244F35-A762-4B2E-B78C-B52D68893379}" destId="{D948C3D1-E04B-480A-9240-6BA58728BDB9}" srcOrd="0" destOrd="0" presId="urn:microsoft.com/office/officeart/2005/8/layout/hProcess6"/>
    <dgm:cxn modelId="{B870147E-5C89-400E-852A-D58F65D98E16}" srcId="{15AB5391-C151-4877-93F8-110A4A19BC14}" destId="{CB244F35-A762-4B2E-B78C-B52D68893379}" srcOrd="2" destOrd="0" parTransId="{55C0C6B9-255C-4799-A74C-AD426B49D097}" sibTransId="{F74B9277-F8FA-42CB-B9D1-D9CDCE623459}"/>
    <dgm:cxn modelId="{02A9CE3E-9FCD-4E2D-BA60-5B6E65F5A2BC}" srcId="{15AB5391-C151-4877-93F8-110A4A19BC14}" destId="{26FA82AF-264C-41AF-A98B-9E838AE15D84}" srcOrd="1" destOrd="0" parTransId="{40000951-17B5-4D86-A98A-40B662D0493A}" sibTransId="{08B6882A-C041-45EE-9CAD-C315733CFB73}"/>
    <dgm:cxn modelId="{010FF368-C39D-42BC-9BA1-4E5FECE1176F}" type="presOf" srcId="{15AB5391-C151-4877-93F8-110A4A19BC14}" destId="{1597A80E-0D19-4FDF-942E-637081B72BCF}" srcOrd="0" destOrd="0" presId="urn:microsoft.com/office/officeart/2005/8/layout/hProcess6"/>
    <dgm:cxn modelId="{115EDF5C-03CA-47B5-BECD-27659BDCCC89}" type="presOf" srcId="{6D938C49-75F8-4BCF-B2EA-DC63DF36F100}" destId="{3FA7A0E5-0B0C-4ECD-91FF-6F4381E5F606}" srcOrd="1" destOrd="0" presId="urn:microsoft.com/office/officeart/2005/8/layout/hProcess6"/>
    <dgm:cxn modelId="{8E0DDB77-0DD7-404B-96EF-D5BF6B6B1053}" type="presOf" srcId="{E1DD2347-264B-4D5B-82D3-56BA2AF5F1DC}" destId="{7587C29E-24EB-4A8E-A22F-4D77D8B13AD1}" srcOrd="0" destOrd="0" presId="urn:microsoft.com/office/officeart/2005/8/layout/hProcess6"/>
    <dgm:cxn modelId="{3545AB50-CD48-4B9B-9AA9-156F87DCFD1A}" type="presOf" srcId="{F831320A-CAAF-45DF-8FAC-204DDDE5228A}" destId="{7CCE21E3-7409-4966-BB95-7D1C46BDB36B}" srcOrd="0" destOrd="0" presId="urn:microsoft.com/office/officeart/2005/8/layout/hProcess6"/>
    <dgm:cxn modelId="{5DCB26CA-309C-41AD-8B6A-BA931FCC77D5}" type="presOf" srcId="{C642AA3E-DAE7-47A6-937C-F3D15F0819BD}" destId="{21A3169E-FB1E-423A-8DB3-DB18F703F605}" srcOrd="1" destOrd="0" presId="urn:microsoft.com/office/officeart/2005/8/layout/hProcess6"/>
    <dgm:cxn modelId="{1B984069-DBFE-444B-B193-C2B3EA9218EE}" srcId="{15AB5391-C151-4877-93F8-110A4A19BC14}" destId="{E1DD2347-264B-4D5B-82D3-56BA2AF5F1DC}" srcOrd="0" destOrd="0" parTransId="{FC8FD0BE-C9D5-4EDF-8A2E-69793E54C0CB}" sibTransId="{50055DF7-3B46-42F6-943E-3E7F827655AF}"/>
    <dgm:cxn modelId="{FE2F260D-8D64-4448-83DE-BF03829764E0}" type="presOf" srcId="{F831320A-CAAF-45DF-8FAC-204DDDE5228A}" destId="{33DD10AA-CF40-4931-8F77-A0AF6213DA9E}" srcOrd="1" destOrd="0" presId="urn:microsoft.com/office/officeart/2005/8/layout/hProcess6"/>
    <dgm:cxn modelId="{A7AA3BA1-53A0-4F44-B0C5-85535FEEAEDC}" srcId="{26FA82AF-264C-41AF-A98B-9E838AE15D84}" destId="{F831320A-CAAF-45DF-8FAC-204DDDE5228A}" srcOrd="0" destOrd="0" parTransId="{7CEA6E0C-961C-4CC7-BF5F-5F6298CF55B3}" sibTransId="{D7AE4184-D5A9-41F6-B260-57423595E9D7}"/>
    <dgm:cxn modelId="{1CC6D744-8580-4093-9AAA-028612064550}" type="presOf" srcId="{26FA82AF-264C-41AF-A98B-9E838AE15D84}" destId="{093EB5C5-1743-473F-9F5A-3801759B441F}" srcOrd="0" destOrd="0" presId="urn:microsoft.com/office/officeart/2005/8/layout/hProcess6"/>
    <dgm:cxn modelId="{E46E3061-BA55-422A-9A02-2C5F202AC005}" srcId="{E1DD2347-264B-4D5B-82D3-56BA2AF5F1DC}" destId="{6D938C49-75F8-4BCF-B2EA-DC63DF36F100}" srcOrd="0" destOrd="0" parTransId="{B4FDB723-78AB-4ED0-8B05-4015E6E4829C}" sibTransId="{4FABB7B6-6611-4A9A-9CEF-9094AED4CE5D}"/>
    <dgm:cxn modelId="{90AA0C3F-52AC-4BC3-B305-0CC6E3D0D69C}" srcId="{CB244F35-A762-4B2E-B78C-B52D68893379}" destId="{C642AA3E-DAE7-47A6-937C-F3D15F0819BD}" srcOrd="0" destOrd="0" parTransId="{9377D06E-81FB-4CE6-974D-AF0D75552C33}" sibTransId="{7950D7C4-C250-4CB0-8156-390F251FC9A7}"/>
    <dgm:cxn modelId="{6E823019-9151-433B-865E-E5628442749B}" type="presOf" srcId="{6D938C49-75F8-4BCF-B2EA-DC63DF36F100}" destId="{B9D39FFE-669E-4B6F-AD40-4045BEFEF292}" srcOrd="0" destOrd="0" presId="urn:microsoft.com/office/officeart/2005/8/layout/hProcess6"/>
    <dgm:cxn modelId="{28B699FA-8261-4A63-86F0-5FCB57E56842}" type="presParOf" srcId="{1597A80E-0D19-4FDF-942E-637081B72BCF}" destId="{6755DC69-AAF6-4A0C-A526-9EC715D345B4}" srcOrd="0" destOrd="0" presId="urn:microsoft.com/office/officeart/2005/8/layout/hProcess6"/>
    <dgm:cxn modelId="{8FB28881-C503-4CED-8B36-D68EF2D44F2A}" type="presParOf" srcId="{6755DC69-AAF6-4A0C-A526-9EC715D345B4}" destId="{DA852DC4-CC57-4D20-A811-0D841992ADE6}" srcOrd="0" destOrd="0" presId="urn:microsoft.com/office/officeart/2005/8/layout/hProcess6"/>
    <dgm:cxn modelId="{8C759475-9906-413B-BFD7-505C638BFA2B}" type="presParOf" srcId="{6755DC69-AAF6-4A0C-A526-9EC715D345B4}" destId="{B9D39FFE-669E-4B6F-AD40-4045BEFEF292}" srcOrd="1" destOrd="0" presId="urn:microsoft.com/office/officeart/2005/8/layout/hProcess6"/>
    <dgm:cxn modelId="{1912319C-5728-415A-A37F-DEB910ECA8A8}" type="presParOf" srcId="{6755DC69-AAF6-4A0C-A526-9EC715D345B4}" destId="{3FA7A0E5-0B0C-4ECD-91FF-6F4381E5F606}" srcOrd="2" destOrd="0" presId="urn:microsoft.com/office/officeart/2005/8/layout/hProcess6"/>
    <dgm:cxn modelId="{DF13487A-F6F1-4500-867C-5A3C55E9D364}" type="presParOf" srcId="{6755DC69-AAF6-4A0C-A526-9EC715D345B4}" destId="{7587C29E-24EB-4A8E-A22F-4D77D8B13AD1}" srcOrd="3" destOrd="0" presId="urn:microsoft.com/office/officeart/2005/8/layout/hProcess6"/>
    <dgm:cxn modelId="{6EC76840-E7B5-4723-8B54-9BEF73EA0771}" type="presParOf" srcId="{1597A80E-0D19-4FDF-942E-637081B72BCF}" destId="{6367DDB6-A603-41AC-95F5-52D2814F628F}" srcOrd="1" destOrd="0" presId="urn:microsoft.com/office/officeart/2005/8/layout/hProcess6"/>
    <dgm:cxn modelId="{B873DC89-ED8E-47D3-B052-E72BA7266929}" type="presParOf" srcId="{1597A80E-0D19-4FDF-942E-637081B72BCF}" destId="{550AAE99-D73E-4C23-837F-DB12ABE9D8BE}" srcOrd="2" destOrd="0" presId="urn:microsoft.com/office/officeart/2005/8/layout/hProcess6"/>
    <dgm:cxn modelId="{BC0CC0F4-699C-4B09-BA4F-92F0DCE08800}" type="presParOf" srcId="{550AAE99-D73E-4C23-837F-DB12ABE9D8BE}" destId="{0CC5AE12-BA28-4881-84B1-492BC6F4D418}" srcOrd="0" destOrd="0" presId="urn:microsoft.com/office/officeart/2005/8/layout/hProcess6"/>
    <dgm:cxn modelId="{59A94F55-D068-4ECF-895D-12504FD99CA8}" type="presParOf" srcId="{550AAE99-D73E-4C23-837F-DB12ABE9D8BE}" destId="{7CCE21E3-7409-4966-BB95-7D1C46BDB36B}" srcOrd="1" destOrd="0" presId="urn:microsoft.com/office/officeart/2005/8/layout/hProcess6"/>
    <dgm:cxn modelId="{A9BC663D-F3EE-4420-A864-D091831523C1}" type="presParOf" srcId="{550AAE99-D73E-4C23-837F-DB12ABE9D8BE}" destId="{33DD10AA-CF40-4931-8F77-A0AF6213DA9E}" srcOrd="2" destOrd="0" presId="urn:microsoft.com/office/officeart/2005/8/layout/hProcess6"/>
    <dgm:cxn modelId="{62610608-B489-4238-9888-803E8962EE23}" type="presParOf" srcId="{550AAE99-D73E-4C23-837F-DB12ABE9D8BE}" destId="{093EB5C5-1743-473F-9F5A-3801759B441F}" srcOrd="3" destOrd="0" presId="urn:microsoft.com/office/officeart/2005/8/layout/hProcess6"/>
    <dgm:cxn modelId="{087AE38A-8FBA-4484-862D-4077D3901748}" type="presParOf" srcId="{1597A80E-0D19-4FDF-942E-637081B72BCF}" destId="{28FD6D21-9B2B-40CB-B133-FD9E634E9C74}" srcOrd="3" destOrd="0" presId="urn:microsoft.com/office/officeart/2005/8/layout/hProcess6"/>
    <dgm:cxn modelId="{72F24C7C-7B87-406F-8466-0E0C55A4935A}" type="presParOf" srcId="{1597A80E-0D19-4FDF-942E-637081B72BCF}" destId="{03EB277C-D6C6-4C0D-A1AA-EB26A6EBBC1B}" srcOrd="4" destOrd="0" presId="urn:microsoft.com/office/officeart/2005/8/layout/hProcess6"/>
    <dgm:cxn modelId="{5DC78657-98B3-418B-947B-B205020DEDEA}" type="presParOf" srcId="{03EB277C-D6C6-4C0D-A1AA-EB26A6EBBC1B}" destId="{6CDD474E-8C9B-4700-88EC-B675E2740574}" srcOrd="0" destOrd="0" presId="urn:microsoft.com/office/officeart/2005/8/layout/hProcess6"/>
    <dgm:cxn modelId="{5E31075D-B1B6-4123-B26F-FE0E1FCB7BD8}" type="presParOf" srcId="{03EB277C-D6C6-4C0D-A1AA-EB26A6EBBC1B}" destId="{82398524-1AD7-4709-847B-B49FCBFF92FC}" srcOrd="1" destOrd="0" presId="urn:microsoft.com/office/officeart/2005/8/layout/hProcess6"/>
    <dgm:cxn modelId="{3DA30911-9139-4BF7-8434-32404DD5B222}" type="presParOf" srcId="{03EB277C-D6C6-4C0D-A1AA-EB26A6EBBC1B}" destId="{21A3169E-FB1E-423A-8DB3-DB18F703F605}" srcOrd="2" destOrd="0" presId="urn:microsoft.com/office/officeart/2005/8/layout/hProcess6"/>
    <dgm:cxn modelId="{3334F4BB-21FD-4E1C-BEB4-9C7747409B89}" type="presParOf" srcId="{03EB277C-D6C6-4C0D-A1AA-EB26A6EBBC1B}" destId="{D948C3D1-E04B-480A-9240-6BA58728BDB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39FFE-669E-4B6F-AD40-4045BEFEF292}">
      <dsp:nvSpPr>
        <dsp:cNvPr id="0" name=""/>
        <dsp:cNvSpPr/>
      </dsp:nvSpPr>
      <dsp:spPr>
        <a:xfrm>
          <a:off x="558784" y="1649954"/>
          <a:ext cx="2218334" cy="19391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Ģenerāluzņēmēja, konsultantu un apakšuzņēmēju atlase pēc to kvalifikācijas, peļņas un virsizdevumu kritērijiem</a:t>
          </a:r>
        </a:p>
      </dsp:txBody>
      <dsp:txXfrm>
        <a:off x="1113368" y="1940819"/>
        <a:ext cx="1081438" cy="1357373"/>
      </dsp:txXfrm>
    </dsp:sp>
    <dsp:sp modelId="{7587C29E-24EB-4A8E-A22F-4D77D8B13AD1}">
      <dsp:nvSpPr>
        <dsp:cNvPr id="0" name=""/>
        <dsp:cNvSpPr/>
      </dsp:nvSpPr>
      <dsp:spPr>
        <a:xfrm>
          <a:off x="4201" y="2064922"/>
          <a:ext cx="1109167" cy="11091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Iesasites posms</a:t>
          </a:r>
        </a:p>
      </dsp:txBody>
      <dsp:txXfrm>
        <a:off x="166635" y="2227356"/>
        <a:ext cx="784299" cy="784299"/>
      </dsp:txXfrm>
    </dsp:sp>
    <dsp:sp modelId="{7CCE21E3-7409-4966-BB95-7D1C46BDB36B}">
      <dsp:nvSpPr>
        <dsp:cNvPr id="0" name=""/>
        <dsp:cNvSpPr/>
      </dsp:nvSpPr>
      <dsp:spPr>
        <a:xfrm>
          <a:off x="3470348" y="1649954"/>
          <a:ext cx="2218334" cy="19391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Izvēlētā komanda projektē un optimizē projekta būvizmaksas ar apakšuzņēmējiem un būvmateriālu piegādātājiem</a:t>
          </a:r>
        </a:p>
      </dsp:txBody>
      <dsp:txXfrm>
        <a:off x="4024932" y="1940819"/>
        <a:ext cx="1081438" cy="1357373"/>
      </dsp:txXfrm>
    </dsp:sp>
    <dsp:sp modelId="{093EB5C5-1743-473F-9F5A-3801759B441F}">
      <dsp:nvSpPr>
        <dsp:cNvPr id="0" name=""/>
        <dsp:cNvSpPr/>
      </dsp:nvSpPr>
      <dsp:spPr>
        <a:xfrm>
          <a:off x="2915765" y="2064922"/>
          <a:ext cx="1109167" cy="11091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 dirty="0" smtClean="0"/>
            <a:t>Projektēšana </a:t>
          </a:r>
          <a:r>
            <a:rPr lang="lv-LV" sz="1100" kern="1200" dirty="0"/>
            <a:t>un būvizmaksas</a:t>
          </a:r>
        </a:p>
      </dsp:txBody>
      <dsp:txXfrm>
        <a:off x="3078199" y="2227356"/>
        <a:ext cx="784299" cy="784299"/>
      </dsp:txXfrm>
    </dsp:sp>
    <dsp:sp modelId="{82398524-1AD7-4709-847B-B49FCBFF92FC}">
      <dsp:nvSpPr>
        <dsp:cNvPr id="0" name=""/>
        <dsp:cNvSpPr/>
      </dsp:nvSpPr>
      <dsp:spPr>
        <a:xfrm>
          <a:off x="6381912" y="1649954"/>
          <a:ext cx="2218334" cy="19391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Tiek</a:t>
          </a:r>
          <a:r>
            <a:rPr lang="lv-LV" sz="1100" kern="1200" baseline="0"/>
            <a:t> noslēgts līgums par fiksētu summu, atrunāti peļņas un premiālie procenti</a:t>
          </a:r>
          <a:endParaRPr lang="lv-LV" sz="1100" kern="1200"/>
        </a:p>
      </dsp:txBody>
      <dsp:txXfrm>
        <a:off x="6936495" y="1940819"/>
        <a:ext cx="1081438" cy="1357373"/>
      </dsp:txXfrm>
    </dsp:sp>
    <dsp:sp modelId="{D948C3D1-E04B-480A-9240-6BA58728BDB9}">
      <dsp:nvSpPr>
        <dsp:cNvPr id="0" name=""/>
        <dsp:cNvSpPr/>
      </dsp:nvSpPr>
      <dsp:spPr>
        <a:xfrm>
          <a:off x="5827328" y="2064922"/>
          <a:ext cx="1109167" cy="11091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Būvniecības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100" kern="1200"/>
            <a:t>posms</a:t>
          </a:r>
        </a:p>
      </dsp:txBody>
      <dsp:txXfrm>
        <a:off x="5989762" y="2227356"/>
        <a:ext cx="784299" cy="784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44642-E031-424C-8F1F-D69264DD0232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6F0ED-D2C4-45FA-894A-5F596CC7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4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8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66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1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4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7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8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7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5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9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D5A04-2251-47D9-9418-22737797484A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8484F-6CA1-4A05-BEB3-A30B935FA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v.uk/government/uploads/system/uploads/attachment_data/file/325951/SCMG_Trial_Projects_Case_Study__CE_format__130614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v.uk/government/uploads/system/uploads/attachment_data/file/325950/Cookham_Wood_case_study__CE_format__130614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v.uk/government/uploads/system/uploads/attachment_data/file/325947/Project_Horizon_Surrey_Trial_Projects_Case_Study_130614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v.uk/government/uploads/system/uploads/attachment_data/file/325945/Archbishop_Beck_Trial_Project_Case_Study__CE_Format__120614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ilding.co.uk/procurement-two-stage-tendering/3067103.articl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-network.eu/snapshots/user-and-contractor-interaction-thor-heyerdahl-college-larvik-norway/" TargetMode="External"/><Relationship Id="rId2" Type="http://schemas.openxmlformats.org/officeDocument/2006/relationships/hyperlink" Target="https://www.gov.uk/government/uploads/system/uploads/attachment_data/file/325945/Archbishop_Beck_Trial_Project_Case_Study__CE_Format__12061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sz="9600" dirty="0" smtClean="0"/>
              <a:t>Open book 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sz="4200" dirty="0" smtClean="0"/>
              <a:t>izmantošana būvniecībā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5589240"/>
            <a:ext cx="6400800" cy="1752600"/>
          </a:xfrm>
        </p:spPr>
        <p:txBody>
          <a:bodyPr>
            <a:normAutofit/>
          </a:bodyPr>
          <a:lstStyle/>
          <a:p>
            <a:r>
              <a:rPr lang="lv-LV" sz="2000" dirty="0" smtClean="0"/>
              <a:t>Ervīns Butkevičs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536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commons/4/4a/US_Navy_070108-N-9268E-009_U.S._Army_Corps_of_Engineers,_Gulf_Region_Division_Commander_Brig._Gen._Michael_J._Walsh_takes_time_to_visit_with_Capt._Chris_Noble,_Commander,_Task_Group_(CTG)_158.1,_and_senior_Iraqi_officer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0"/>
            <a:ext cx="10463918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5301208"/>
            <a:ext cx="8949680" cy="1287016"/>
          </a:xfrm>
        </p:spPr>
        <p:txBody>
          <a:bodyPr>
            <a:normAutofit/>
          </a:bodyPr>
          <a:lstStyle/>
          <a:p>
            <a:r>
              <a:rPr lang="lv-LV" sz="5400" dirty="0" smtClean="0">
                <a:solidFill>
                  <a:schemeClr val="bg1"/>
                </a:solidFill>
              </a:rPr>
              <a:t>Viss sākās 1988. gadā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1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The USA Army Corps of Engineers found that using partnering on both large and small contracts resulted in an 80–100% reduction in cost overruns, virtual elimination of time overruns, 75% less paperwork, significant improvements in site safety, and better </a:t>
            </a:r>
            <a:r>
              <a:rPr lang="en-US" sz="4000" dirty="0" smtClean="0"/>
              <a:t>morale</a:t>
            </a:r>
            <a:endParaRPr lang="lv-LV" sz="4000" dirty="0" smtClean="0"/>
          </a:p>
          <a:p>
            <a:pPr marL="0" indent="0">
              <a:buNone/>
            </a:pPr>
            <a:endParaRPr lang="lv-LV" sz="4000" dirty="0"/>
          </a:p>
          <a:p>
            <a:pPr marL="0" indent="0" algn="r">
              <a:buNone/>
            </a:pPr>
            <a:r>
              <a:rPr lang="en-US" sz="2200" i="1" dirty="0" smtClean="0"/>
              <a:t> </a:t>
            </a:r>
            <a:r>
              <a:rPr lang="en-US" sz="2200" i="1" dirty="0"/>
              <a:t>(</a:t>
            </a:r>
            <a:r>
              <a:rPr lang="en-US" sz="2200" i="1" dirty="0" err="1"/>
              <a:t>Naoum</a:t>
            </a:r>
            <a:r>
              <a:rPr lang="en-US" sz="2200" i="1" dirty="0"/>
              <a:t> 2003)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8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60" y="-223483"/>
            <a:ext cx="9252520" cy="1143000"/>
          </a:xfrm>
        </p:spPr>
        <p:txBody>
          <a:bodyPr>
            <a:normAutofit/>
          </a:bodyPr>
          <a:lstStyle/>
          <a:p>
            <a:r>
              <a:rPr lang="lv-LV" sz="3200" dirty="0" smtClean="0"/>
              <a:t>Partnerība salīdzinot ar tradicionālo būvniecību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 descr="http://images.slideplayer.com/15/4764953/slides/slide_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51922"/>
            <a:ext cx="8215008" cy="616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7696" y="6637962"/>
            <a:ext cx="7992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Benchmarking (Best of Class) Results: Partnering vs. Traditional Construction (Construction Industry Institute – Partnering II Research team 1996). </a:t>
            </a:r>
          </a:p>
        </p:txBody>
      </p:sp>
    </p:spTree>
    <p:extLst>
      <p:ext uri="{BB962C8B-B14F-4D97-AF65-F5344CB8AC3E}">
        <p14:creationId xmlns:p14="http://schemas.microsoft.com/office/powerpoint/2010/main" val="421135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Open book </a:t>
            </a:r>
            <a:r>
              <a:rPr lang="lv-LV" dirty="0" smtClean="0"/>
              <a:t>īpatnības: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84784"/>
            <a:ext cx="7211144" cy="3921299"/>
          </a:xfrm>
        </p:spPr>
        <p:txBody>
          <a:bodyPr>
            <a:normAutofit fontScale="92500" lnSpcReduction="10000"/>
          </a:bodyPr>
          <a:lstStyle/>
          <a:p>
            <a:r>
              <a:rPr lang="lv-LV" b="1" dirty="0" smtClean="0"/>
              <a:t>Interešu pārdalē- </a:t>
            </a:r>
            <a:r>
              <a:rPr lang="lv-LV" dirty="0" smtClean="0"/>
              <a:t>celtnieki nopelna mazāk, bet toties ar garantiju</a:t>
            </a:r>
          </a:p>
          <a:p>
            <a:r>
              <a:rPr lang="lv-LV" b="1" dirty="0" smtClean="0"/>
              <a:t>Ģenerāluzņemējs motivēts </a:t>
            </a:r>
            <a:r>
              <a:rPr lang="lv-LV" dirty="0" smtClean="0"/>
              <a:t>ierosināt kvalitatīvas alternatīvas projektēšanas laikā</a:t>
            </a:r>
          </a:p>
          <a:p>
            <a:r>
              <a:rPr lang="lv-LV" b="1" dirty="0" smtClean="0"/>
              <a:t>Līgumā tekstā- </a:t>
            </a:r>
            <a:r>
              <a:rPr lang="lv-LV" dirty="0" smtClean="0"/>
              <a:t>pasūtītājs iegūst vairāk tiesību kontrolēt cenas un pašu procesu</a:t>
            </a:r>
          </a:p>
          <a:p>
            <a:r>
              <a:rPr lang="lv-LV" b="1" dirty="0" smtClean="0"/>
              <a:t>Labākā kontrolē- </a:t>
            </a:r>
            <a:r>
              <a:rPr lang="lv-LV" dirty="0" smtClean="0"/>
              <a:t>pasūtītājs var ietekmēt apakšuzņēmēju un būvmateriālu izvēli</a:t>
            </a:r>
            <a:endParaRPr lang="en-US" dirty="0"/>
          </a:p>
        </p:txBody>
      </p:sp>
      <p:pic>
        <p:nvPicPr>
          <p:cNvPr id="2052" name="Picture 4" descr="http://conceptworkz.com/wp-content/uploads/2015/01/construction-draw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226956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75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Trīs etapi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97965934"/>
              </p:ext>
            </p:extLst>
          </p:nvPr>
        </p:nvGraphicFramePr>
        <p:xfrm>
          <a:off x="251520" y="1052736"/>
          <a:ext cx="8604448" cy="523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609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/>
              <a:t>Lielbritānijas tests</a:t>
            </a:r>
            <a:r>
              <a:rPr lang="en-US" dirty="0"/>
              <a:t/>
            </a:r>
            <a:br>
              <a:rPr lang="en-US" dirty="0"/>
            </a:br>
            <a:r>
              <a:rPr lang="lv-LV" dirty="0" smtClean="0"/>
              <a:t>(2010 - 2014)</a:t>
            </a:r>
            <a:br>
              <a:rPr lang="lv-LV" dirty="0" smtClean="0"/>
            </a:br>
            <a:r>
              <a:rPr lang="lv-LV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5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80" y="1340768"/>
            <a:ext cx="8795320" cy="556739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lv-LV" dirty="0"/>
              <a:t>1) Ministry of Justice, Cookham Wood, new build young offenders institution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2) Hackney Homes and Homes for Haringey, Supply Chain Management </a:t>
            </a:r>
            <a:r>
              <a:rPr lang="lv-LV" dirty="0" smtClean="0"/>
              <a:t>Group (SCMG</a:t>
            </a:r>
            <a:r>
              <a:rPr lang="lv-LV" dirty="0"/>
              <a:t>), joint housing programme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3) Surrey County Council, Project Horizon, highways programme.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4) Hampshire County Council/Surrey County Council/West Sussex </a:t>
            </a:r>
            <a:r>
              <a:rPr lang="lv-LV" dirty="0" smtClean="0"/>
              <a:t>County Council/Reading </a:t>
            </a:r>
            <a:r>
              <a:rPr lang="lv-LV" dirty="0"/>
              <a:t>Borough Council, Property Services Cluster Schools Programme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5) Liverpool City Council/SCAPE, Archbishop Beck School-Interim 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6) ConnectPlus, M25 Highway (Londonas apvedceļš)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7) Ministry of Justice, North Wales Prison 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lv-LV" dirty="0"/>
              <a:t>8) Circle Housing Group, Capital and Reactive Alliance Programme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8 projekti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60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784976" cy="14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b="1" dirty="0"/>
              <a:t>Hackney Homes and Homes for Haringey</a:t>
            </a:r>
            <a:r>
              <a:rPr lang="lv-LV" sz="2400" dirty="0"/>
              <a:t> </a:t>
            </a:r>
            <a:r>
              <a:rPr lang="lv-LV" sz="2400" dirty="0" smtClean="0"/>
              <a:t>(£</a:t>
            </a:r>
            <a:r>
              <a:rPr lang="lv-LV" sz="2400" dirty="0"/>
              <a:t>110.6milj. + £91.5milj.) </a:t>
            </a:r>
            <a:r>
              <a:rPr lang="lv-LV" sz="2400" dirty="0" smtClean="0"/>
              <a:t> </a:t>
            </a:r>
            <a:r>
              <a:rPr lang="lv-LV" sz="2400" dirty="0"/>
              <a:t>būvizmaksu ietaupījums </a:t>
            </a:r>
            <a:r>
              <a:rPr lang="lv-LV" sz="2400" b="1" dirty="0">
                <a:solidFill>
                  <a:srgbClr val="FF0000"/>
                </a:solidFill>
              </a:rPr>
              <a:t>16.5% </a:t>
            </a:r>
            <a:r>
              <a:rPr lang="lv-LV" sz="2400" dirty="0"/>
              <a:t>optimizējot iepirkuma procedūras un </a:t>
            </a:r>
            <a:r>
              <a:rPr lang="lv-LV" sz="2400" b="1" dirty="0">
                <a:solidFill>
                  <a:srgbClr val="FF0000"/>
                </a:solidFill>
              </a:rPr>
              <a:t>14 % </a:t>
            </a:r>
            <a:r>
              <a:rPr lang="lv-LV" sz="2400" dirty="0"/>
              <a:t>ietaupījums būvniecības </a:t>
            </a:r>
            <a:r>
              <a:rPr lang="lv-LV" sz="2400" dirty="0" smtClean="0"/>
              <a:t>fāzē</a:t>
            </a:r>
            <a:r>
              <a:rPr lang="en-US" sz="2400" dirty="0" smtClean="0"/>
              <a:t> </a:t>
            </a:r>
            <a:r>
              <a:rPr lang="lv-LV" sz="1100" dirty="0" smtClean="0"/>
              <a:t>h</a:t>
            </a:r>
            <a:r>
              <a:rPr lang="lv-LV" sz="1100" u="sng" dirty="0" smtClean="0">
                <a:hlinkClick r:id="rId2"/>
              </a:rPr>
              <a:t>ttps</a:t>
            </a:r>
            <a:r>
              <a:rPr lang="lv-LV" sz="1100" u="sng" dirty="0">
                <a:hlinkClick r:id="rId2"/>
              </a:rPr>
              <a:t>://www.gov.uk/government/uploads/system/uploads/attachment_data/file/325951/SCMG_Trial_Projects_Case_Study__CE_format__130614.pdf</a:t>
            </a:r>
            <a:endParaRPr lang="en-US" sz="1100" dirty="0"/>
          </a:p>
          <a:p>
            <a:endParaRPr lang="en-US" dirty="0"/>
          </a:p>
        </p:txBody>
      </p:sp>
      <p:pic>
        <p:nvPicPr>
          <p:cNvPr id="1026" name="Picture 2" descr="http://s3-eu-west-1.amazonaws.com/hawkinsbrown/images/projects/_imageCarouselSlide/project_1259_Woodberry-grove-_0000s_0003s_0000_Carousel.jpg?mtime=201507311113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7783"/>
            <a:ext cx="8734961" cy="490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62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784976" cy="14847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v-LV" sz="2400" b="1" dirty="0"/>
              <a:t>Ministry of Justice, Cookham Wood Prison</a:t>
            </a:r>
            <a:r>
              <a:rPr lang="lv-LV" sz="2400" dirty="0"/>
              <a:t> </a:t>
            </a:r>
            <a:r>
              <a:rPr lang="lv-LV" sz="2400" dirty="0" smtClean="0"/>
              <a:t>(£</a:t>
            </a:r>
            <a:r>
              <a:rPr lang="lv-LV" sz="2400" dirty="0"/>
              <a:t>20milj.) – būvizmaksu ietaupījums </a:t>
            </a:r>
            <a:r>
              <a:rPr lang="lv-LV" sz="2400" b="1" dirty="0">
                <a:solidFill>
                  <a:srgbClr val="FF0000"/>
                </a:solidFill>
              </a:rPr>
              <a:t>20%</a:t>
            </a:r>
            <a:r>
              <a:rPr lang="lv-LV" sz="2400" dirty="0"/>
              <a:t>, salīdzinot ar līdzvērtīgiem projektiem -  samazinājums no tirgus vērtības £2,910 par vienu kvadrātmetru un faktiskajām £2,332 par vienu kvadrātmetru (projekta mērķa izmaksas tika noteiktas £2411/kvm). </a:t>
            </a:r>
            <a:endParaRPr lang="lv-LV" sz="2400" dirty="0" smtClean="0"/>
          </a:p>
          <a:p>
            <a:pPr marL="0" indent="0">
              <a:buNone/>
            </a:pPr>
            <a:r>
              <a:rPr lang="lv-LV" sz="1400" u="sng" dirty="0" smtClean="0">
                <a:hlinkClick r:id="rId2"/>
              </a:rPr>
              <a:t>https</a:t>
            </a:r>
            <a:r>
              <a:rPr lang="lv-LV" sz="1400" u="sng" dirty="0">
                <a:hlinkClick r:id="rId2"/>
              </a:rPr>
              <a:t>://www.gov.uk/government/uploads/system/uploads/attachment_data/file/325950/Cookham_Wood_case_study__CE_format__130614.pdf</a:t>
            </a:r>
            <a:endParaRPr lang="en-US" sz="1400" dirty="0"/>
          </a:p>
        </p:txBody>
      </p:sp>
      <p:pic>
        <p:nvPicPr>
          <p:cNvPr id="5" name="Picture 4" descr="http://www.doingtime.co.uk/wp-content/uploads/2013/11/Gate-Hous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4947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416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784976" cy="14847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sz="2000" b="1" dirty="0"/>
              <a:t>Surrey, Project Horizon</a:t>
            </a:r>
            <a:r>
              <a:rPr lang="lv-LV" sz="2000" dirty="0"/>
              <a:t> </a:t>
            </a:r>
            <a:r>
              <a:rPr lang="lv-LV" sz="2000" dirty="0" smtClean="0"/>
              <a:t>(£</a:t>
            </a:r>
            <a:r>
              <a:rPr lang="lv-LV" sz="2000" dirty="0"/>
              <a:t>100milj.)– būvizmaksu ietaupījums </a:t>
            </a:r>
            <a:r>
              <a:rPr lang="lv-LV" sz="2000" b="1" dirty="0">
                <a:solidFill>
                  <a:srgbClr val="FF0000"/>
                </a:solidFill>
              </a:rPr>
              <a:t>17.5% </a:t>
            </a:r>
            <a:r>
              <a:rPr lang="lv-LV" sz="2000" dirty="0"/>
              <a:t>piecu gadu laikā, tai skaitā 14 % ietaupījums salīdzinot ar 2013. gada būvizmaksām. Sadarbībā ar SSC konsultantiem tika optimizēts betona pārsegumu risinājums, kā rezultātā projekta laiks samazinājās no </a:t>
            </a:r>
            <a:r>
              <a:rPr lang="lv-LV" sz="2000" b="1" dirty="0">
                <a:solidFill>
                  <a:srgbClr val="FF0000"/>
                </a:solidFill>
              </a:rPr>
              <a:t>50 uz 44 nedēļām</a:t>
            </a:r>
            <a:r>
              <a:rPr lang="lv-LV" sz="2000" dirty="0"/>
              <a:t>, ietaupot £85,000. Kopējie projekta </a:t>
            </a:r>
            <a:r>
              <a:rPr lang="lv-LV" sz="2000" b="1" dirty="0">
                <a:solidFill>
                  <a:srgbClr val="FF0000"/>
                </a:solidFill>
              </a:rPr>
              <a:t>ietaupījumi</a:t>
            </a:r>
            <a:r>
              <a:rPr lang="lv-LV" sz="2000" dirty="0"/>
              <a:t> </a:t>
            </a:r>
            <a:r>
              <a:rPr lang="lv-LV" sz="2000" b="1" dirty="0">
                <a:solidFill>
                  <a:srgbClr val="FF0000"/>
                </a:solidFill>
              </a:rPr>
              <a:t>virs 15 % tika sadalīti starp pasūtītāju, būvniekiem un konsultantiem</a:t>
            </a:r>
            <a:r>
              <a:rPr lang="lv-LV" sz="2000" dirty="0"/>
              <a:t>. </a:t>
            </a:r>
            <a:r>
              <a:rPr lang="lv-LV" sz="1100" u="sng" dirty="0" smtClean="0">
                <a:hlinkClick r:id="rId2"/>
              </a:rPr>
              <a:t>https</a:t>
            </a:r>
            <a:r>
              <a:rPr lang="lv-LV" sz="1100" u="sng" dirty="0">
                <a:hlinkClick r:id="rId2"/>
              </a:rPr>
              <a:t>://www.gov.uk/government/uploads/system/uploads/attachment_data/file/325947/Project_Horizon_Surrey_Trial_Projects_Case_Study_130614.pdf</a:t>
            </a:r>
            <a:endParaRPr lang="en-US" sz="1100" dirty="0"/>
          </a:p>
        </p:txBody>
      </p:sp>
      <p:pic>
        <p:nvPicPr>
          <p:cNvPr id="6" name="Picture 5" descr="SBB M25 Section 5 completion 0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95" y="188640"/>
            <a:ext cx="8640960" cy="5105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47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784976" cy="14847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v-LV" sz="2000" b="1" dirty="0"/>
              <a:t>Archbishop Beck Catholic Sports College</a:t>
            </a:r>
            <a:r>
              <a:rPr lang="lv-LV" sz="2000" dirty="0"/>
              <a:t> (skola, budžets £15.9milj.)– būvizmaksu ietaupījums sasniedza 26% salīdzinot ar līdzvērtīgiem skolu projektiem Liverpūlē. Viena kvadrātmetra būvizmaksas tika samazinātas no £1,950 līdz £1,438 (būvniecības līguma slēgšanas brīdi). Konkrētie ietaupījumi: £45,000 saliekamo dzelzsbetona konstrukciju optimizācija, £258,688 mehānisko un elektrisko sistēmu optimizācija, £21,068 piekārto griestu risinājumu izmaiņa, £55,164 labiekārtošanas darbi un materiālu otrreizējā izmantošana, £31,234 apkures sistēmas risinājumi un montāžas darbu optimizēšana, £31,234 interjera iekārtu un mēbeļu izmantošana no citām skolām. 60 % apakšuzņēmēju un materiālu piegādātāju tika izvēlēti tieši no Liverpūles pilsētas, mērķtiecīgi atbalstot vietējos komersantus. </a:t>
            </a:r>
            <a:r>
              <a:rPr lang="lv-LV" sz="1600" u="sng" dirty="0" smtClean="0">
                <a:hlinkClick r:id="rId2"/>
              </a:rPr>
              <a:t>https</a:t>
            </a:r>
            <a:r>
              <a:rPr lang="lv-LV" sz="1600" u="sng" dirty="0">
                <a:hlinkClick r:id="rId2"/>
              </a:rPr>
              <a:t>://www.gov.uk/government/uploads/system/uploads/attachment_data/file/325945/Archbishop_Beck_Trial_Project_Case_Study__CE_Format__120614.pdf</a:t>
            </a:r>
            <a:endParaRPr lang="en-US" sz="1600" dirty="0"/>
          </a:p>
        </p:txBody>
      </p:sp>
      <p:pic>
        <p:nvPicPr>
          <p:cNvPr id="5" name="Picture 4" descr="http://i268.photobucket.com/albums/jj32/buggedboy/20130329_131229_zps719e625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352928" cy="5179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392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Ieguvumi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848872" cy="410445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v-LV" dirty="0" smtClean="0"/>
              <a:t>Izmaksu ietaupījums – vidēji 20%*, sākot ar 2015. gadu Lielbritānijas valdība rekomendē izmatot </a:t>
            </a:r>
            <a:r>
              <a:rPr lang="lv-LV" i="1" dirty="0" smtClean="0"/>
              <a:t>open book </a:t>
            </a:r>
            <a:r>
              <a:rPr lang="lv-LV" dirty="0" smtClean="0"/>
              <a:t>valsts finansētos projektos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Darbi notiek ātrāk- būvdarbus var sākt pirms pabeigts projekts, saskaņošana ir ātrāka, apakšuzņēmēji tiek izvēlēti un iesaistīti ātrāk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Pārraudzības </a:t>
            </a:r>
            <a:r>
              <a:rPr lang="lv-LV" dirty="0" smtClean="0"/>
              <a:t>iespējas lielākas- </a:t>
            </a:r>
            <a:r>
              <a:rPr lang="lv-LV" dirty="0" smtClean="0"/>
              <a:t>tiek samazināts sadārdzinājuma risks un mazāk kvalitatīvāku alternatīvo materiālu izmantošanas risks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664" y="5949280"/>
            <a:ext cx="7344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400" dirty="0" smtClean="0"/>
              <a:t>*  </a:t>
            </a:r>
            <a:r>
              <a:rPr lang="lv-LV" sz="1400" u="sng" dirty="0" smtClean="0">
                <a:hlinkClick r:id="rId2"/>
              </a:rPr>
              <a:t>http</a:t>
            </a:r>
            <a:r>
              <a:rPr lang="lv-LV" sz="1400" u="sng" dirty="0">
                <a:hlinkClick r:id="rId2"/>
              </a:rPr>
              <a:t>://www.building.co.uk/procurement-two-stage-tendering/3067103.article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05909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Norvēģijā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v-LV" sz="5400" dirty="0" smtClean="0"/>
              <a:t>Partnerības līgumu mērķis ir izmainīt </a:t>
            </a:r>
            <a:r>
              <a:rPr lang="lv-LV" sz="5400" dirty="0"/>
              <a:t>būvniecības </a:t>
            </a:r>
            <a:r>
              <a:rPr lang="lv-LV" sz="5400" dirty="0" smtClean="0"/>
              <a:t>kultūru - no sāncensības uz sadrbību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 algn="r">
              <a:buNone/>
            </a:pPr>
            <a:r>
              <a:rPr lang="lv-LV" sz="2000" i="1" dirty="0" smtClean="0">
                <a:solidFill>
                  <a:srgbClr val="FF0000"/>
                </a:solidFill>
              </a:rPr>
              <a:t>(Norvēģijas Ministru kabinets, 2011)</a:t>
            </a:r>
            <a:endParaRPr 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26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784976" cy="14847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sz="2000" b="1" dirty="0"/>
              <a:t>Heyerdahl college, </a:t>
            </a:r>
            <a:r>
              <a:rPr lang="lv-LV" sz="2000" b="1" dirty="0" smtClean="0"/>
              <a:t>Larvik, Norvēģija </a:t>
            </a:r>
            <a:r>
              <a:rPr lang="lv-LV" sz="2000" dirty="0" smtClean="0"/>
              <a:t>(skola, 2009)–izmantotās telpas samazinājums par 35%. No plānotiem 20kvm uz vienu studentu tika izbūvētas telpas uz 14kvm uz vienu studentu. Tika sasniegts iecerētais enerģijas patēriņš 100</a:t>
            </a:r>
            <a:r>
              <a:rPr lang="en-US" sz="1800" dirty="0"/>
              <a:t>kWh/m 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/</a:t>
            </a:r>
            <a:r>
              <a:rPr lang="lv-LV" sz="1800" dirty="0" smtClean="0"/>
              <a:t>gadā</a:t>
            </a:r>
          </a:p>
          <a:p>
            <a:pPr marL="0" indent="0">
              <a:buNone/>
            </a:pPr>
            <a:endParaRPr lang="lv-LV" sz="2000" u="sng" dirty="0">
              <a:hlinkClick r:id="rId2"/>
            </a:endParaRPr>
          </a:p>
          <a:p>
            <a:pPr marL="0" indent="0">
              <a:buNone/>
            </a:pPr>
            <a:r>
              <a:rPr lang="lv-LV" sz="1400" u="sng" dirty="0">
                <a:hlinkClick r:id="rId3"/>
              </a:rPr>
              <a:t>http://www.sci-network.eu/snapshots/user-and-contractor-interaction-thor-heyerdahl-college-larvik-norway</a:t>
            </a:r>
            <a:r>
              <a:rPr lang="lv-LV" sz="1400" u="sng" dirty="0" smtClean="0">
                <a:hlinkClick r:id="rId3"/>
              </a:rPr>
              <a:t>/</a:t>
            </a:r>
            <a:endParaRPr lang="lv-LV" sz="1400" u="sng" dirty="0" smtClean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2050" name="Picture 2" descr="http://a5.images.divisare.com/image/upload/c_fit,w_1440/f_auto,q_80/v1/project_images/1569174/THVS_Flyfoto_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624"/>
            <a:ext cx="8138687" cy="529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832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147248" cy="4065315"/>
          </a:xfrm>
        </p:spPr>
        <p:txBody>
          <a:bodyPr/>
          <a:lstStyle/>
          <a:p>
            <a:r>
              <a:rPr lang="lv-LV" dirty="0" smtClean="0"/>
              <a:t>Valsts kapitālsabiedrība</a:t>
            </a:r>
          </a:p>
          <a:p>
            <a:r>
              <a:rPr lang="lv-LV" dirty="0" smtClean="0"/>
              <a:t>Apsaimniekošanā 2.8 miljoni kvadrātmetru</a:t>
            </a:r>
          </a:p>
          <a:p>
            <a:r>
              <a:rPr lang="lv-LV" dirty="0" smtClean="0"/>
              <a:t>2 300 objektu</a:t>
            </a:r>
          </a:p>
          <a:p>
            <a:r>
              <a:rPr lang="lv-LV" dirty="0" smtClean="0"/>
              <a:t>2015. gadā tika veikti būvdarbi 117 projektos</a:t>
            </a:r>
          </a:p>
          <a:p>
            <a:r>
              <a:rPr lang="lv-LV" dirty="0" smtClean="0"/>
              <a:t>Darbinieku skaits: 980</a:t>
            </a:r>
          </a:p>
        </p:txBody>
      </p:sp>
      <p:pic>
        <p:nvPicPr>
          <p:cNvPr id="8194" name="Picture 2" descr="logoti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17" y="0"/>
            <a:ext cx="253287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Universitetet i Stavanger&#10;Foto: Freddy Larsen/ Statsbyg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7" y="4005064"/>
            <a:ext cx="9496449" cy="36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483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Galvenās atziņas no Norvēģijas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294" y="1643025"/>
            <a:ext cx="8928992" cy="4525963"/>
          </a:xfrm>
        </p:spPr>
        <p:txBody>
          <a:bodyPr/>
          <a:lstStyle/>
          <a:p>
            <a:r>
              <a:rPr lang="lv-LV" dirty="0" smtClean="0"/>
              <a:t>Pasūtītāji pārliecināti, ka maksā taisnīgu cenu</a:t>
            </a:r>
          </a:p>
          <a:p>
            <a:r>
              <a:rPr lang="lv-LV" dirty="0" smtClean="0"/>
              <a:t>Visu projektu beigās celtnieki saņēma bonusus</a:t>
            </a:r>
          </a:p>
          <a:p>
            <a:r>
              <a:rPr lang="lv-LV" dirty="0" smtClean="0"/>
              <a:t>Pāsūtītājam labi jāzin materiālu un darbu cenas</a:t>
            </a:r>
          </a:p>
          <a:p>
            <a:r>
              <a:rPr lang="lv-LV" dirty="0" smtClean="0"/>
              <a:t>Tāmēšanas eksperti (ārpakalpojums) ļoti noder</a:t>
            </a:r>
          </a:p>
          <a:p>
            <a:r>
              <a:rPr lang="lv-LV" dirty="0" smtClean="0"/>
              <a:t>Cilvēki, kuri redz visā problēmas neder procesam</a:t>
            </a:r>
          </a:p>
          <a:p>
            <a:r>
              <a:rPr lang="lv-LV" dirty="0" smtClean="0"/>
              <a:t>Pasūtītājam ir jāpieņem tehniski lēmumi ļoti ātri</a:t>
            </a:r>
          </a:p>
          <a:p>
            <a:pPr marL="0" indent="0">
              <a:buNone/>
            </a:pPr>
            <a:endParaRPr lang="lv-LV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99792" y="6192197"/>
            <a:ext cx="6444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i="1" dirty="0"/>
              <a:t>(no intervijas ar </a:t>
            </a:r>
            <a:r>
              <a:rPr lang="lv-LV" sz="2400" i="1" dirty="0" smtClean="0"/>
              <a:t>Statsbygg amatpersonām, Oslo)</a:t>
            </a:r>
            <a:endParaRPr lang="lv-LV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685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 smtClean="0"/>
              <a:t>Lai </a:t>
            </a:r>
            <a:r>
              <a:rPr lang="lv-LV" b="1" dirty="0"/>
              <a:t>ieviestu Atvērtās grāmatas </a:t>
            </a:r>
            <a:r>
              <a:rPr lang="lv-LV" b="1" dirty="0" smtClean="0"/>
              <a:t>principus </a:t>
            </a:r>
            <a:r>
              <a:rPr lang="lv-LV" b="1" dirty="0"/>
              <a:t>Latvijā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5257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lv-LV" sz="3600" dirty="0" smtClean="0"/>
              <a:t>Žurnālā «Latvijas būvniecība» jāpublicē 3 raksti gadā par šiem projektiem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Pasūtītāja darbiniekiem </a:t>
            </a:r>
            <a:r>
              <a:rPr lang="lv-LV" sz="3600" dirty="0"/>
              <a:t>jāapgūst Atvērto grāmatu realizācijas </a:t>
            </a:r>
            <a:r>
              <a:rPr lang="lv-LV" sz="3600" dirty="0" smtClean="0"/>
              <a:t>metodes 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Ir jāsagatavo materiāli </a:t>
            </a:r>
            <a:r>
              <a:rPr lang="lv-LV" sz="3600" dirty="0"/>
              <a:t>un </a:t>
            </a:r>
            <a:r>
              <a:rPr lang="lv-LV" sz="3600" dirty="0" smtClean="0"/>
              <a:t>apmācību programmas būvinženieriem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Izstrādāt Atvērto grāmatu līguma standartu (kā paraugu ņemt PPC2000)</a:t>
            </a:r>
            <a:endParaRPr lang="en-US" sz="3600" dirty="0"/>
          </a:p>
          <a:p>
            <a:pPr>
              <a:lnSpc>
                <a:spcPct val="170000"/>
              </a:lnSpc>
            </a:pPr>
            <a:r>
              <a:rPr lang="lv-LV" sz="3600" dirty="0" smtClean="0"/>
              <a:t>Jāpiesaista </a:t>
            </a:r>
            <a:r>
              <a:rPr lang="lv-LV" sz="3600" dirty="0"/>
              <a:t>ārzemju būveksperti, kuri var dalīties savā </a:t>
            </a:r>
            <a:r>
              <a:rPr lang="lv-LV" sz="3600" dirty="0" smtClean="0"/>
              <a:t>pieredzē</a:t>
            </a:r>
            <a:endParaRPr lang="en-US" sz="3600" dirty="0"/>
          </a:p>
          <a:p>
            <a:pPr>
              <a:lnSpc>
                <a:spcPct val="170000"/>
              </a:lnSpc>
            </a:pPr>
            <a:r>
              <a:rPr lang="lv-LV" sz="3600" dirty="0" smtClean="0"/>
              <a:t>Šī </a:t>
            </a:r>
            <a:r>
              <a:rPr lang="lv-LV" sz="3600" dirty="0"/>
              <a:t>tēma ir jāiekļauj RTU un LLU būvinženieru un arhitektu </a:t>
            </a:r>
            <a:r>
              <a:rPr lang="lv-LV" sz="3600" dirty="0" smtClean="0"/>
              <a:t>apmācībās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Valdībai 2017. gadā jārelizē 2 pilotprojekti savās kapitālsabiedrībās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Pašvaldībās  2017. gadā jārealizē 3 pilotprojekti</a:t>
            </a:r>
          </a:p>
          <a:p>
            <a:pPr>
              <a:lnSpc>
                <a:spcPct val="170000"/>
              </a:lnSpc>
            </a:pPr>
            <a:r>
              <a:rPr lang="lv-LV" sz="3600" dirty="0" smtClean="0"/>
              <a:t>IUB ir jāpublicē oficiāls viedoklis par Atvērto grāmatu atbilstību likumam</a:t>
            </a:r>
          </a:p>
          <a:p>
            <a:pPr marL="0" indent="0">
              <a:lnSpc>
                <a:spcPct val="17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02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842</Words>
  <Application>Microsoft Office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Open book  izmantošana būvniecībā</vt:lpstr>
      <vt:lpstr>Viss sākās 1988. gadā</vt:lpstr>
      <vt:lpstr>PowerPoint Presentation</vt:lpstr>
      <vt:lpstr>Partnerība salīdzinot ar tradicionālo būvniecību</vt:lpstr>
      <vt:lpstr>Open book īpatnības:</vt:lpstr>
      <vt:lpstr>Trīs etapi</vt:lpstr>
      <vt:lpstr>Lielbritānijas tests (2010 - 2014)  </vt:lpstr>
      <vt:lpstr>8 projekti</vt:lpstr>
      <vt:lpstr>PowerPoint Presentation</vt:lpstr>
      <vt:lpstr>PowerPoint Presentation</vt:lpstr>
      <vt:lpstr>PowerPoint Presentation</vt:lpstr>
      <vt:lpstr>PowerPoint Presentation</vt:lpstr>
      <vt:lpstr>Ieguvumi</vt:lpstr>
      <vt:lpstr>Norvēģijā</vt:lpstr>
      <vt:lpstr>PowerPoint Presentation</vt:lpstr>
      <vt:lpstr>PowerPoint Presentation</vt:lpstr>
      <vt:lpstr>Galvenās atziņas no Norvēģijas</vt:lpstr>
      <vt:lpstr>Lai ieviestu Atvērtās grāmatas principus Latvijā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 izmantošana būvniecībā</dc:title>
  <dc:creator>user</dc:creator>
  <cp:lastModifiedBy>user</cp:lastModifiedBy>
  <cp:revision>27</cp:revision>
  <dcterms:created xsi:type="dcterms:W3CDTF">2015-10-07T16:47:04Z</dcterms:created>
  <dcterms:modified xsi:type="dcterms:W3CDTF">2016-06-09T09:15:17Z</dcterms:modified>
</cp:coreProperties>
</file>