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6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9144000" cy="6858000" type="screen4x3"/>
  <p:notesSz cx="6797675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">
          <p15:clr>
            <a:srgbClr val="A4A3A4"/>
          </p15:clr>
        </p15:guide>
        <p15:guide id="2" orient="horz" pos="709">
          <p15:clr>
            <a:srgbClr val="A4A3A4"/>
          </p15:clr>
        </p15:guide>
        <p15:guide id="3" orient="horz" pos="799">
          <p15:clr>
            <a:srgbClr val="A4A3A4"/>
          </p15:clr>
        </p15:guide>
        <p15:guide id="4" orient="horz" pos="4156">
          <p15:clr>
            <a:srgbClr val="A4A3A4"/>
          </p15:clr>
        </p15:guide>
        <p15:guide id="5" orient="horz" pos="346">
          <p15:clr>
            <a:srgbClr val="A4A3A4"/>
          </p15:clr>
        </p15:guide>
        <p15:guide id="6" orient="horz" pos="3249">
          <p15:clr>
            <a:srgbClr val="A4A3A4"/>
          </p15:clr>
        </p15:guide>
        <p15:guide id="7" orient="horz" pos="981">
          <p15:clr>
            <a:srgbClr val="A4A3A4"/>
          </p15:clr>
        </p15:guide>
        <p15:guide id="8" pos="295">
          <p15:clr>
            <a:srgbClr val="A4A3A4"/>
          </p15:clr>
        </p15:guide>
        <p15:guide id="9" pos="4921">
          <p15:clr>
            <a:srgbClr val="A4A3A4"/>
          </p15:clr>
        </p15:guide>
        <p15:guide id="10" pos="5511">
          <p15:clr>
            <a:srgbClr val="A4A3A4"/>
          </p15:clr>
        </p15:guide>
        <p15:guide id="11" pos="4468">
          <p15:clr>
            <a:srgbClr val="A4A3A4"/>
          </p15:clr>
        </p15:guide>
        <p15:guide id="12" pos="3787" userDrawn="1">
          <p15:clr>
            <a:srgbClr val="A4A3A4"/>
          </p15:clr>
        </p15:guide>
        <p15:guide id="13" orient="horz" pos="2160">
          <p15:clr>
            <a:srgbClr val="A4A3A4"/>
          </p15:clr>
        </p15:guide>
        <p15:guide id="1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300"/>
        <p:guide orient="horz" pos="709"/>
        <p:guide orient="horz" pos="799"/>
        <p:guide orient="horz" pos="4156"/>
        <p:guide orient="horz" pos="346"/>
        <p:guide orient="horz" pos="3249"/>
        <p:guide orient="horz" pos="981"/>
        <p:guide pos="295"/>
        <p:guide pos="4921"/>
        <p:guide pos="5511"/>
        <p:guide pos="4468"/>
        <p:guide pos="3787"/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Budžets</c:v>
                </c:pt>
              </c:strCache>
            </c:strRef>
          </c:tx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Celtniecības izmaksas</c:v>
                </c:pt>
                <c:pt idx="1">
                  <c:v>Tehniskais projekts</c:v>
                </c:pt>
                <c:pt idx="2">
                  <c:v>Celtniecības vadība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0.93520000000000003</c:v>
                </c:pt>
                <c:pt idx="1">
                  <c:v>2.4799999999999999E-2</c:v>
                </c:pt>
                <c:pt idx="2" formatCode="0%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BE8507-1816-4F23-B473-40C15058823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2E5957-AD6E-4547-BB56-BE7103EAA812}">
      <dgm:prSet phldrT="[Text]"/>
      <dgm:spPr/>
      <dgm:t>
        <a:bodyPr/>
        <a:lstStyle/>
        <a:p>
          <a:r>
            <a:rPr lang="lv-LV" dirty="0" smtClean="0"/>
            <a:t>Pasūtītājs</a:t>
          </a:r>
          <a:endParaRPr lang="en-US" dirty="0"/>
        </a:p>
      </dgm:t>
    </dgm:pt>
    <dgm:pt modelId="{F10627F3-99DC-4169-98B8-C2EF21DC6D6B}" type="parTrans" cxnId="{FDA76ED0-FDC4-4796-9A88-FE9D1AE6E444}">
      <dgm:prSet/>
      <dgm:spPr/>
      <dgm:t>
        <a:bodyPr/>
        <a:lstStyle/>
        <a:p>
          <a:endParaRPr lang="en-US"/>
        </a:p>
      </dgm:t>
    </dgm:pt>
    <dgm:pt modelId="{5BB740D4-57E0-4CF6-B3BA-8D8E64DF9A4F}" type="sibTrans" cxnId="{FDA76ED0-FDC4-4796-9A88-FE9D1AE6E444}">
      <dgm:prSet/>
      <dgm:spPr/>
      <dgm:t>
        <a:bodyPr/>
        <a:lstStyle/>
        <a:p>
          <a:endParaRPr lang="en-US"/>
        </a:p>
      </dgm:t>
    </dgm:pt>
    <dgm:pt modelId="{71E0F8AD-9245-4347-98B2-21F6E3A58594}">
      <dgm:prSet phldrT="[Text]"/>
      <dgm:spPr/>
      <dgm:t>
        <a:bodyPr/>
        <a:lstStyle/>
        <a:p>
          <a:r>
            <a:rPr lang="lv-LV" dirty="0" smtClean="0"/>
            <a:t>Apakšuzņēmējs</a:t>
          </a:r>
          <a:endParaRPr lang="en-US" dirty="0"/>
        </a:p>
      </dgm:t>
    </dgm:pt>
    <dgm:pt modelId="{A9A19042-E32D-4545-8E45-AEC600381E03}" type="parTrans" cxnId="{D22683B4-4BDE-4A32-A1A1-65EA7DCF84B2}">
      <dgm:prSet/>
      <dgm:spPr/>
      <dgm:t>
        <a:bodyPr/>
        <a:lstStyle/>
        <a:p>
          <a:endParaRPr lang="en-US"/>
        </a:p>
      </dgm:t>
    </dgm:pt>
    <dgm:pt modelId="{C1112AD1-3852-44F8-AC00-57B02B0322A6}" type="sibTrans" cxnId="{D22683B4-4BDE-4A32-A1A1-65EA7DCF84B2}">
      <dgm:prSet/>
      <dgm:spPr/>
      <dgm:t>
        <a:bodyPr/>
        <a:lstStyle/>
        <a:p>
          <a:endParaRPr lang="en-US"/>
        </a:p>
      </dgm:t>
    </dgm:pt>
    <dgm:pt modelId="{BC3B70B0-397F-43C2-BFEA-A5E223FFFA99}">
      <dgm:prSet phldrT="[Text]"/>
      <dgm:spPr/>
      <dgm:t>
        <a:bodyPr/>
        <a:lstStyle/>
        <a:p>
          <a:r>
            <a:rPr lang="lv-LV" dirty="0" smtClean="0"/>
            <a:t>Celtniecības vadītāji</a:t>
          </a:r>
          <a:endParaRPr lang="en-US" dirty="0"/>
        </a:p>
      </dgm:t>
    </dgm:pt>
    <dgm:pt modelId="{B2F55FD4-AFE0-486C-8262-039D007EEB0A}" type="parTrans" cxnId="{84F4365B-C2CF-4EC9-A06A-6E63557A6F32}">
      <dgm:prSet/>
      <dgm:spPr/>
      <dgm:t>
        <a:bodyPr/>
        <a:lstStyle/>
        <a:p>
          <a:endParaRPr lang="en-US"/>
        </a:p>
      </dgm:t>
    </dgm:pt>
    <dgm:pt modelId="{F381CEE5-54BD-4480-834F-CF540C2C5E70}" type="sibTrans" cxnId="{84F4365B-C2CF-4EC9-A06A-6E63557A6F32}">
      <dgm:prSet/>
      <dgm:spPr/>
      <dgm:t>
        <a:bodyPr/>
        <a:lstStyle/>
        <a:p>
          <a:endParaRPr lang="en-US"/>
        </a:p>
      </dgm:t>
    </dgm:pt>
    <dgm:pt modelId="{F077A01B-A462-436C-8318-FA5979BA2FE9}" type="pres">
      <dgm:prSet presAssocID="{29BE8507-1816-4F23-B473-40C1505882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D2BA96B3-2FE3-410E-BDF5-42F8EDB3ED44}" type="pres">
      <dgm:prSet presAssocID="{D72E5957-AD6E-4547-BB56-BE7103EAA81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0E0D0BF-BB2B-46B6-9C13-46AE3DCE3ADC}" type="pres">
      <dgm:prSet presAssocID="{5BB740D4-57E0-4CF6-B3BA-8D8E64DF9A4F}" presName="sibTrans" presStyleLbl="sibTrans2D1" presStyleIdx="0" presStyleCnt="3"/>
      <dgm:spPr/>
      <dgm:t>
        <a:bodyPr/>
        <a:lstStyle/>
        <a:p>
          <a:endParaRPr lang="lv-LV"/>
        </a:p>
      </dgm:t>
    </dgm:pt>
    <dgm:pt modelId="{C4F4A96B-9AF5-4AD3-873C-9088DC72EA15}" type="pres">
      <dgm:prSet presAssocID="{5BB740D4-57E0-4CF6-B3BA-8D8E64DF9A4F}" presName="connectorText" presStyleLbl="sibTrans2D1" presStyleIdx="0" presStyleCnt="3"/>
      <dgm:spPr/>
      <dgm:t>
        <a:bodyPr/>
        <a:lstStyle/>
        <a:p>
          <a:endParaRPr lang="lv-LV"/>
        </a:p>
      </dgm:t>
    </dgm:pt>
    <dgm:pt modelId="{EB5ADE2C-DE41-4680-AE79-B2F54851248A}" type="pres">
      <dgm:prSet presAssocID="{71E0F8AD-9245-4347-98B2-21F6E3A5859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5229B43-F5B9-4C5B-A6A3-80C185CE704C}" type="pres">
      <dgm:prSet presAssocID="{C1112AD1-3852-44F8-AC00-57B02B0322A6}" presName="sibTrans" presStyleLbl="sibTrans2D1" presStyleIdx="1" presStyleCnt="3"/>
      <dgm:spPr/>
      <dgm:t>
        <a:bodyPr/>
        <a:lstStyle/>
        <a:p>
          <a:endParaRPr lang="lv-LV"/>
        </a:p>
      </dgm:t>
    </dgm:pt>
    <dgm:pt modelId="{85C4E732-609A-4571-B9D4-D4363FFFA7B8}" type="pres">
      <dgm:prSet presAssocID="{C1112AD1-3852-44F8-AC00-57B02B0322A6}" presName="connectorText" presStyleLbl="sibTrans2D1" presStyleIdx="1" presStyleCnt="3"/>
      <dgm:spPr/>
      <dgm:t>
        <a:bodyPr/>
        <a:lstStyle/>
        <a:p>
          <a:endParaRPr lang="lv-LV"/>
        </a:p>
      </dgm:t>
    </dgm:pt>
    <dgm:pt modelId="{61728AA0-C516-42E5-B96D-2145EC8688B7}" type="pres">
      <dgm:prSet presAssocID="{BC3B70B0-397F-43C2-BFEA-A5E223FFFA9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3B70C1F-7D61-4DEB-B4A2-E2D5C6CBE1CC}" type="pres">
      <dgm:prSet presAssocID="{F381CEE5-54BD-4480-834F-CF540C2C5E70}" presName="sibTrans" presStyleLbl="sibTrans2D1" presStyleIdx="2" presStyleCnt="3"/>
      <dgm:spPr/>
      <dgm:t>
        <a:bodyPr/>
        <a:lstStyle/>
        <a:p>
          <a:endParaRPr lang="lv-LV"/>
        </a:p>
      </dgm:t>
    </dgm:pt>
    <dgm:pt modelId="{1A1DFAA9-67AD-4D17-BDC6-C9C52CE9E8B1}" type="pres">
      <dgm:prSet presAssocID="{F381CEE5-54BD-4480-834F-CF540C2C5E70}" presName="connectorText" presStyleLbl="sibTrans2D1" presStyleIdx="2" presStyleCnt="3"/>
      <dgm:spPr/>
      <dgm:t>
        <a:bodyPr/>
        <a:lstStyle/>
        <a:p>
          <a:endParaRPr lang="lv-LV"/>
        </a:p>
      </dgm:t>
    </dgm:pt>
  </dgm:ptLst>
  <dgm:cxnLst>
    <dgm:cxn modelId="{D71D8265-1E13-4759-8BBD-58368803B6AD}" type="presOf" srcId="{5BB740D4-57E0-4CF6-B3BA-8D8E64DF9A4F}" destId="{70E0D0BF-BB2B-46B6-9C13-46AE3DCE3ADC}" srcOrd="0" destOrd="0" presId="urn:microsoft.com/office/officeart/2005/8/layout/cycle7"/>
    <dgm:cxn modelId="{C0E52FCD-8046-4D10-93F9-DF006045260F}" type="presOf" srcId="{C1112AD1-3852-44F8-AC00-57B02B0322A6}" destId="{85C4E732-609A-4571-B9D4-D4363FFFA7B8}" srcOrd="1" destOrd="0" presId="urn:microsoft.com/office/officeart/2005/8/layout/cycle7"/>
    <dgm:cxn modelId="{D6438600-F788-461D-AE0F-B7763EDD2251}" type="presOf" srcId="{BC3B70B0-397F-43C2-BFEA-A5E223FFFA99}" destId="{61728AA0-C516-42E5-B96D-2145EC8688B7}" srcOrd="0" destOrd="0" presId="urn:microsoft.com/office/officeart/2005/8/layout/cycle7"/>
    <dgm:cxn modelId="{FDA76ED0-FDC4-4796-9A88-FE9D1AE6E444}" srcId="{29BE8507-1816-4F23-B473-40C15058823F}" destId="{D72E5957-AD6E-4547-BB56-BE7103EAA812}" srcOrd="0" destOrd="0" parTransId="{F10627F3-99DC-4169-98B8-C2EF21DC6D6B}" sibTransId="{5BB740D4-57E0-4CF6-B3BA-8D8E64DF9A4F}"/>
    <dgm:cxn modelId="{CC3280C1-A467-4932-B00A-36B288725B3F}" type="presOf" srcId="{D72E5957-AD6E-4547-BB56-BE7103EAA812}" destId="{D2BA96B3-2FE3-410E-BDF5-42F8EDB3ED44}" srcOrd="0" destOrd="0" presId="urn:microsoft.com/office/officeart/2005/8/layout/cycle7"/>
    <dgm:cxn modelId="{472BE464-4075-41F6-B400-32D21507D5FA}" type="presOf" srcId="{C1112AD1-3852-44F8-AC00-57B02B0322A6}" destId="{85229B43-F5B9-4C5B-A6A3-80C185CE704C}" srcOrd="0" destOrd="0" presId="urn:microsoft.com/office/officeart/2005/8/layout/cycle7"/>
    <dgm:cxn modelId="{A6ED5F21-908F-4411-BD8A-27AF31F68DFC}" type="presOf" srcId="{71E0F8AD-9245-4347-98B2-21F6E3A58594}" destId="{EB5ADE2C-DE41-4680-AE79-B2F54851248A}" srcOrd="0" destOrd="0" presId="urn:microsoft.com/office/officeart/2005/8/layout/cycle7"/>
    <dgm:cxn modelId="{D22683B4-4BDE-4A32-A1A1-65EA7DCF84B2}" srcId="{29BE8507-1816-4F23-B473-40C15058823F}" destId="{71E0F8AD-9245-4347-98B2-21F6E3A58594}" srcOrd="1" destOrd="0" parTransId="{A9A19042-E32D-4545-8E45-AEC600381E03}" sibTransId="{C1112AD1-3852-44F8-AC00-57B02B0322A6}"/>
    <dgm:cxn modelId="{8A57F673-6075-413A-B26E-1BD456ECA4C1}" type="presOf" srcId="{29BE8507-1816-4F23-B473-40C15058823F}" destId="{F077A01B-A462-436C-8318-FA5979BA2FE9}" srcOrd="0" destOrd="0" presId="urn:microsoft.com/office/officeart/2005/8/layout/cycle7"/>
    <dgm:cxn modelId="{A7B3B94A-A42B-44D3-8C6F-9E76703FE8BB}" type="presOf" srcId="{F381CEE5-54BD-4480-834F-CF540C2C5E70}" destId="{1A1DFAA9-67AD-4D17-BDC6-C9C52CE9E8B1}" srcOrd="1" destOrd="0" presId="urn:microsoft.com/office/officeart/2005/8/layout/cycle7"/>
    <dgm:cxn modelId="{84F4365B-C2CF-4EC9-A06A-6E63557A6F32}" srcId="{29BE8507-1816-4F23-B473-40C15058823F}" destId="{BC3B70B0-397F-43C2-BFEA-A5E223FFFA99}" srcOrd="2" destOrd="0" parTransId="{B2F55FD4-AFE0-486C-8262-039D007EEB0A}" sibTransId="{F381CEE5-54BD-4480-834F-CF540C2C5E70}"/>
    <dgm:cxn modelId="{A962BBA2-B2D8-4001-A41C-30CFF0EAE881}" type="presOf" srcId="{F381CEE5-54BD-4480-834F-CF540C2C5E70}" destId="{D3B70C1F-7D61-4DEB-B4A2-E2D5C6CBE1CC}" srcOrd="0" destOrd="0" presId="urn:microsoft.com/office/officeart/2005/8/layout/cycle7"/>
    <dgm:cxn modelId="{E7BF791E-18FB-4347-A4A4-9F72E19EC883}" type="presOf" srcId="{5BB740D4-57E0-4CF6-B3BA-8D8E64DF9A4F}" destId="{C4F4A96B-9AF5-4AD3-873C-9088DC72EA15}" srcOrd="1" destOrd="0" presId="urn:microsoft.com/office/officeart/2005/8/layout/cycle7"/>
    <dgm:cxn modelId="{3FC88FF6-0389-47AE-8FAF-7FD1A4254956}" type="presParOf" srcId="{F077A01B-A462-436C-8318-FA5979BA2FE9}" destId="{D2BA96B3-2FE3-410E-BDF5-42F8EDB3ED44}" srcOrd="0" destOrd="0" presId="urn:microsoft.com/office/officeart/2005/8/layout/cycle7"/>
    <dgm:cxn modelId="{70AA88D8-84DA-49AA-96C9-82BBF9B44C25}" type="presParOf" srcId="{F077A01B-A462-436C-8318-FA5979BA2FE9}" destId="{70E0D0BF-BB2B-46B6-9C13-46AE3DCE3ADC}" srcOrd="1" destOrd="0" presId="urn:microsoft.com/office/officeart/2005/8/layout/cycle7"/>
    <dgm:cxn modelId="{00A2B67F-9F22-4E3D-952A-6F3538E29D5B}" type="presParOf" srcId="{70E0D0BF-BB2B-46B6-9C13-46AE3DCE3ADC}" destId="{C4F4A96B-9AF5-4AD3-873C-9088DC72EA15}" srcOrd="0" destOrd="0" presId="urn:microsoft.com/office/officeart/2005/8/layout/cycle7"/>
    <dgm:cxn modelId="{09E66051-B454-46E3-9591-7A930DE08736}" type="presParOf" srcId="{F077A01B-A462-436C-8318-FA5979BA2FE9}" destId="{EB5ADE2C-DE41-4680-AE79-B2F54851248A}" srcOrd="2" destOrd="0" presId="urn:microsoft.com/office/officeart/2005/8/layout/cycle7"/>
    <dgm:cxn modelId="{79086520-4415-4ED4-B62C-09A3DD12F748}" type="presParOf" srcId="{F077A01B-A462-436C-8318-FA5979BA2FE9}" destId="{85229B43-F5B9-4C5B-A6A3-80C185CE704C}" srcOrd="3" destOrd="0" presId="urn:microsoft.com/office/officeart/2005/8/layout/cycle7"/>
    <dgm:cxn modelId="{CD73B0F6-B3A1-4E7D-83BB-09714370A4F6}" type="presParOf" srcId="{85229B43-F5B9-4C5B-A6A3-80C185CE704C}" destId="{85C4E732-609A-4571-B9D4-D4363FFFA7B8}" srcOrd="0" destOrd="0" presId="urn:microsoft.com/office/officeart/2005/8/layout/cycle7"/>
    <dgm:cxn modelId="{E526BD16-096E-4106-ABA7-15F002886E0F}" type="presParOf" srcId="{F077A01B-A462-436C-8318-FA5979BA2FE9}" destId="{61728AA0-C516-42E5-B96D-2145EC8688B7}" srcOrd="4" destOrd="0" presId="urn:microsoft.com/office/officeart/2005/8/layout/cycle7"/>
    <dgm:cxn modelId="{9C0C25AA-970D-4B78-A42A-3C6F816FBF8E}" type="presParOf" srcId="{F077A01B-A462-436C-8318-FA5979BA2FE9}" destId="{D3B70C1F-7D61-4DEB-B4A2-E2D5C6CBE1CC}" srcOrd="5" destOrd="0" presId="urn:microsoft.com/office/officeart/2005/8/layout/cycle7"/>
    <dgm:cxn modelId="{A152BD08-9A1D-4633-84B4-9B6E505CF56E}" type="presParOf" srcId="{D3B70C1F-7D61-4DEB-B4A2-E2D5C6CBE1CC}" destId="{1A1DFAA9-67AD-4D17-BDC6-C9C52CE9E8B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9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57338"/>
            <a:ext cx="7092950" cy="5040312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6192688" cy="1470025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defRPr sz="27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092280" y="1557338"/>
            <a:ext cx="2051720" cy="5040312"/>
          </a:xfrm>
          <a:solidFill>
            <a:srgbClr val="E4E1D9"/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67544" y="5084763"/>
            <a:ext cx="6264275" cy="14398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000000"/>
                </a:solidFill>
              </a:defRPr>
            </a:lvl1pPr>
            <a:lvl2pPr marL="180975" indent="0">
              <a:buNone/>
              <a:defRPr>
                <a:solidFill>
                  <a:schemeClr val="bg1"/>
                </a:solidFill>
              </a:defRPr>
            </a:lvl2pPr>
            <a:lvl3pPr marL="355600" indent="0">
              <a:buNone/>
              <a:defRPr>
                <a:solidFill>
                  <a:schemeClr val="bg1"/>
                </a:solidFill>
              </a:defRPr>
            </a:lvl3pPr>
            <a:lvl4pPr marL="536575" indent="0">
              <a:buNone/>
              <a:defRPr>
                <a:solidFill>
                  <a:schemeClr val="bg1"/>
                </a:solidFill>
              </a:defRPr>
            </a:lvl4pPr>
            <a:lvl5pPr marL="719138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 dirty="0" smtClean="0"/>
              <a:t>Name, Location</a:t>
            </a:r>
            <a:br>
              <a:rPr lang="en-GB" dirty="0" smtClean="0"/>
            </a:br>
            <a:r>
              <a:rPr lang="en-GB" dirty="0" smtClean="0"/>
              <a:t>Time, Date</a:t>
            </a:r>
            <a:endParaRPr lang="en-GB" dirty="0"/>
          </a:p>
        </p:txBody>
      </p:sp>
      <p:sp>
        <p:nvSpPr>
          <p:cNvPr id="10" name="Status" hidden="1"/>
          <p:cNvSpPr>
            <a:spLocks/>
          </p:cNvSpPr>
          <p:nvPr userDrawn="1">
            <p:custDataLst>
              <p:tags r:id="rId2"/>
            </p:custDataLst>
          </p:nvPr>
        </p:nvSpPr>
        <p:spPr bwMode="invGray">
          <a:xfrm>
            <a:off x="7088322" y="1403450"/>
            <a:ext cx="1518301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assification" hidden="1"/>
          <p:cNvSpPr>
            <a:spLocks/>
          </p:cNvSpPr>
          <p:nvPr userDrawn="1">
            <p:custDataLst>
              <p:tags r:id="rId3"/>
            </p:custDataLst>
          </p:nvPr>
        </p:nvSpPr>
        <p:spPr>
          <a:xfrm>
            <a:off x="468314" y="6633376"/>
            <a:ext cx="6620008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73011" y="466217"/>
            <a:ext cx="1531874" cy="6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228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052512"/>
            <a:ext cx="8280400" cy="5400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26233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2DEDA-EE57-4FD6-835D-56C59C09CBA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27283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(Graphical Elements)" type="obj" preserve="1">
  <p:cSld name="Title and Content (Graphical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125538"/>
            <a:ext cx="9144000" cy="5471814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268413"/>
            <a:ext cx="8280400" cy="5184775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0D7CE8-34D8-4F03-950F-62105DDE1CC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029529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7092950" y="1557338"/>
            <a:ext cx="2051050" cy="5040312"/>
          </a:xfrm>
          <a:solidFill>
            <a:srgbClr val="E4E1D9"/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557338"/>
            <a:ext cx="7092950" cy="5040312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 bwMode="auto">
          <a:xfrm>
            <a:off x="468313" y="1752103"/>
            <a:ext cx="6292393" cy="2180954"/>
          </a:xfrm>
        </p:spPr>
        <p:txBody>
          <a:bodyPr/>
          <a:lstStyle>
            <a:lvl1pPr>
              <a:lnSpc>
                <a:spcPts val="3600"/>
              </a:lnSpc>
              <a:defRPr sz="30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381022" y="4293096"/>
            <a:ext cx="442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rgbClr val="000000"/>
                </a:solidFill>
              </a:rPr>
              <a:t>Your Contacts:</a:t>
            </a:r>
            <a:endParaRPr lang="en-GB" sz="1400" b="1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 bwMode="auto">
          <a:xfrm>
            <a:off x="468313" y="4600575"/>
            <a:ext cx="6264275" cy="1852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lassification" hidden="1"/>
          <p:cNvSpPr>
            <a:spLocks/>
          </p:cNvSpPr>
          <p:nvPr userDrawn="1">
            <p:custDataLst>
              <p:tags r:id="rId2"/>
            </p:custDataLst>
          </p:nvPr>
        </p:nvSpPr>
        <p:spPr>
          <a:xfrm>
            <a:off x="468314" y="6633376"/>
            <a:ext cx="6620008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tus" hidden="1"/>
          <p:cNvSpPr>
            <a:spLocks/>
          </p:cNvSpPr>
          <p:nvPr userDrawn="1">
            <p:custDataLst>
              <p:tags r:id="rId3"/>
            </p:custDataLst>
          </p:nvPr>
        </p:nvSpPr>
        <p:spPr bwMode="invGray">
          <a:xfrm>
            <a:off x="7088322" y="1403450"/>
            <a:ext cx="1518301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73011" y="466217"/>
            <a:ext cx="1531874" cy="6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649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2578" y="1557338"/>
            <a:ext cx="7095527" cy="5040014"/>
          </a:xfrm>
          <a:solidFill>
            <a:srgbClr val="E4E1D9"/>
          </a:solidFill>
        </p:spPr>
        <p:txBody>
          <a:bodyPr anchor="b"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8" name="Rectangle 7"/>
          <p:cNvSpPr/>
          <p:nvPr userDrawn="1"/>
        </p:nvSpPr>
        <p:spPr>
          <a:xfrm>
            <a:off x="7088321" y="1557338"/>
            <a:ext cx="2053192" cy="5040312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6336704" cy="2016224"/>
          </a:xfrm>
        </p:spPr>
        <p:txBody>
          <a:bodyPr>
            <a:noAutofit/>
          </a:bodyPr>
          <a:lstStyle>
            <a:lvl1pPr>
              <a:lnSpc>
                <a:spcPts val="5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lassification" hidden="1"/>
          <p:cNvSpPr>
            <a:spLocks/>
          </p:cNvSpPr>
          <p:nvPr userDrawn="1">
            <p:custDataLst>
              <p:tags r:id="rId2"/>
            </p:custDataLst>
          </p:nvPr>
        </p:nvSpPr>
        <p:spPr>
          <a:xfrm>
            <a:off x="468314" y="6633376"/>
            <a:ext cx="6620008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tatus" hidden="1"/>
          <p:cNvSpPr>
            <a:spLocks/>
          </p:cNvSpPr>
          <p:nvPr userDrawn="1">
            <p:custDataLst>
              <p:tags r:id="rId3"/>
            </p:custDataLst>
          </p:nvPr>
        </p:nvSpPr>
        <p:spPr bwMode="invGray">
          <a:xfrm>
            <a:off x="7088322" y="1403450"/>
            <a:ext cx="1518301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73011" y="466217"/>
            <a:ext cx="1531874" cy="6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028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092280" y="1125538"/>
            <a:ext cx="2051720" cy="5472112"/>
          </a:xfrm>
          <a:solidFill>
            <a:srgbClr val="D8D4C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0" y="1125538"/>
            <a:ext cx="7092949" cy="5472112"/>
          </a:xfrm>
          <a:prstGeom prst="rect">
            <a:avLst/>
          </a:prstGeom>
          <a:solidFill>
            <a:srgbClr val="E4E1D9"/>
          </a:solidFill>
          <a:ln>
            <a:noFill/>
          </a:ln>
          <a:effectLst/>
          <a:extLst/>
        </p:spPr>
        <p:txBody>
          <a:bodyPr wrap="none" tIns="28800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23273"/>
            <a:ext cx="6242156" cy="1584523"/>
          </a:xfrm>
        </p:spPr>
        <p:txBody>
          <a:bodyPr anchor="t">
            <a:noAutofit/>
          </a:bodyPr>
          <a:lstStyle>
            <a:lvl1pPr algn="l">
              <a:defRPr sz="4400" b="1" cap="none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67544" y="5084763"/>
            <a:ext cx="6264275" cy="14398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000000"/>
                </a:solidFill>
              </a:defRPr>
            </a:lvl1pPr>
            <a:lvl2pPr marL="180975" indent="0">
              <a:buNone/>
              <a:defRPr>
                <a:solidFill>
                  <a:schemeClr val="bg1"/>
                </a:solidFill>
              </a:defRPr>
            </a:lvl2pPr>
            <a:lvl3pPr marL="355600" indent="0">
              <a:buNone/>
              <a:defRPr>
                <a:solidFill>
                  <a:schemeClr val="bg1"/>
                </a:solidFill>
              </a:defRPr>
            </a:lvl3pPr>
            <a:lvl4pPr marL="536575" indent="0">
              <a:buNone/>
              <a:defRPr>
                <a:solidFill>
                  <a:schemeClr val="bg1"/>
                </a:solidFill>
              </a:defRPr>
            </a:lvl4pPr>
            <a:lvl5pPr marL="719138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 dirty="0" smtClean="0"/>
              <a:t>Name, Location</a:t>
            </a:r>
            <a:br>
              <a:rPr lang="en-GB" dirty="0" smtClean="0"/>
            </a:br>
            <a:r>
              <a:rPr lang="en-GB" dirty="0" smtClean="0"/>
              <a:t>Time,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15826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/ Table of Contents" type="obj" preserve="1">
  <p:cSld name="Agenda /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052513"/>
            <a:ext cx="8280400" cy="5400675"/>
          </a:xfrm>
        </p:spPr>
        <p:txBody>
          <a:bodyPr/>
          <a:lstStyle>
            <a:lvl1pPr marL="719138" indent="-7191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defRPr sz="2200" b="1"/>
            </a:lvl1pPr>
            <a:lvl2pPr marL="719138" indent="-18256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&gt;"/>
              <a:defRPr/>
            </a:lvl2pPr>
            <a:lvl3pPr marL="900113" indent="-180975">
              <a:defRPr/>
            </a:lvl3pPr>
            <a:lvl4pPr marL="1074738" indent="-174625">
              <a:defRPr/>
            </a:lvl4pPr>
            <a:lvl5pPr marL="1255713" indent="-18097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E5DC-054B-4228-BFC8-452D9EEECB5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12851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052513"/>
            <a:ext cx="6624637" cy="5400675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 sz="2400" b="0"/>
            </a:lvl1pPr>
            <a:lvl2pPr marL="719138" indent="-18256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&gt;"/>
              <a:defRPr/>
            </a:lvl2pPr>
            <a:lvl3pPr marL="900113" indent="-180975">
              <a:defRPr/>
            </a:lvl3pPr>
            <a:lvl4pPr marL="1074738" indent="-174625">
              <a:defRPr/>
            </a:lvl4pPr>
            <a:lvl5pPr marL="1255713" indent="-18097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7E4D71-EF94-40C2-9D50-D112E484E43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49019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125538"/>
            <a:ext cx="9144000" cy="5471814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404F17-9505-4483-B0E6-0B2C74CBDF9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470499" y="1268413"/>
            <a:ext cx="8278214" cy="51847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2829381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(Graphical Elements with Text)" preserve="1" userDrawn="1">
  <p:cSld name="Title and Content (Graphical Elements with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125538"/>
            <a:ext cx="9144000" cy="5471814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98" y="1268414"/>
            <a:ext cx="6549774" cy="5184774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C630A7-DC14-44CF-8BDD-3D48C4DA4343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7092950" y="1268413"/>
            <a:ext cx="1655763" cy="520058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665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pos="551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68312" y="1052513"/>
            <a:ext cx="4032000" cy="5400675"/>
          </a:xfrm>
        </p:spPr>
        <p:txBody>
          <a:bodyPr/>
          <a:lstStyle>
            <a:lvl2pPr>
              <a:spcBef>
                <a:spcPts val="600"/>
              </a:spcBef>
              <a:spcAft>
                <a:spcPts val="600"/>
              </a:spcAft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716464" y="1052514"/>
            <a:ext cx="4032000" cy="5400674"/>
          </a:xfrm>
        </p:spPr>
        <p:txBody>
          <a:bodyPr/>
          <a:lstStyle>
            <a:lvl2pPr>
              <a:spcBef>
                <a:spcPts val="600"/>
              </a:spcBef>
              <a:spcAft>
                <a:spcPts val="600"/>
              </a:spcAft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CCD5F00-C9A2-47B9-9686-448FC19AC50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4092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6pt (2-columns)" preserve="1" userDrawn="1">
  <p:cSld name="Text 16p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1052513"/>
            <a:ext cx="4032250" cy="5400675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716016" y="1052513"/>
            <a:ext cx="4032697" cy="5400675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BA997E-56E7-4ACD-82A3-967BE463089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781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4pt (2-columns)" preserve="1" userDrawn="1">
  <p:cSld name="Text 14p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1047529"/>
            <a:ext cx="4032250" cy="5400675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350"/>
              </a:spcAft>
              <a:buNone/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716016" y="1047529"/>
            <a:ext cx="4032697" cy="5400675"/>
          </a:xfr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350"/>
              </a:spcAft>
              <a:buNone/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DC321D3-BC9A-4ED8-AAFC-3FE4ED1D1CD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83052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CB39CA-AD9B-4869-8D2A-07295553F7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68312" y="1052736"/>
            <a:ext cx="2664000" cy="5400838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6084464" y="1052736"/>
            <a:ext cx="2664000" cy="540067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275856" y="1055005"/>
            <a:ext cx="2663825" cy="540067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77473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 (1/3 - 2/3)" preserve="1" userDrawn="1">
  <p:cSld name="Text and Image (1/3 -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3275856" y="1125538"/>
            <a:ext cx="58674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68313" y="1052736"/>
            <a:ext cx="2670488" cy="5400452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1F94FA-C2F3-4909-9DED-48100E61646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1830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 (2/3 - 1/3)" preserve="1" userDrawn="1">
  <p:cSld name="Image and Text (2/3 -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44" y="1125538"/>
            <a:ext cx="58674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ADF955-E384-41CD-A3EF-8BF8F39AE77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6084464" y="1052736"/>
            <a:ext cx="2664000" cy="5400452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041368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 (1/2 - 1/2)" preserve="1" userDrawn="1">
  <p:cSld name="Image and Text (1/2 - 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44" y="1125538"/>
            <a:ext cx="4499248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644008" y="1052736"/>
            <a:ext cx="4104456" cy="5400838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59D329-AD84-433F-B627-C591E78040B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51580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Three Images right" preserve="1" userDrawn="1">
  <p:cSld name="Text and Three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093694" y="4797425"/>
            <a:ext cx="2052000" cy="179992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7093694" y="2911244"/>
            <a:ext cx="2052000" cy="182787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093694" y="1124744"/>
            <a:ext cx="2052000" cy="172819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70498" y="1052736"/>
            <a:ext cx="6181344" cy="5400452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75A1F9-A16A-4060-9EAF-0BD00D2CF5E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5195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Three Images bottom" preserve="1" userDrawn="1">
  <p:cSld name="Text and Three Image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4797425"/>
            <a:ext cx="2988000" cy="18002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56512" y="4797425"/>
            <a:ext cx="2987488" cy="18002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3059832" y="4797425"/>
            <a:ext cx="3024000" cy="18002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68313" y="1052737"/>
            <a:ext cx="6616248" cy="3528392"/>
          </a:xfrm>
        </p:spPr>
        <p:txBody>
          <a:bodyPr/>
          <a:lstStyle>
            <a:lvl1pPr>
              <a:defRPr sz="16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A97A862-FEB8-48C8-9F8E-302C2716B3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32008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1125538"/>
            <a:ext cx="9144176" cy="547181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562097-7438-4B64-B7B5-73C8AADB4B3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3028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 (1/3 - 2/3)" preserve="1" userDrawn="1">
  <p:cSld name="Two Images (1/3 -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1125538"/>
            <a:ext cx="3203575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276600" y="1125538"/>
            <a:ext cx="58674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15438CF-7B86-4FEE-B147-7925238E0C2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586693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 (1/2 - 1/2)" preserve="1" userDrawn="1">
  <p:cSld name="Two Images (1/2 - 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576762" y="1125538"/>
            <a:ext cx="4564466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-1" y="1125538"/>
            <a:ext cx="4499993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5FF751D-CFDC-4BCA-8AE7-31F463E500B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723192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 (1/3 - 1/3 - 1/3)" preserve="1" userDrawn="1">
  <p:cSld name="Three Images (1/3 - 1/3 -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1125538"/>
            <a:ext cx="30240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17724" y="1125538"/>
            <a:ext cx="30240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3058862" y="1124744"/>
            <a:ext cx="3024000" cy="54721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C805EA4-D008-4116-9359-7B8F2574B71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23841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Images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116936" y="3897352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0" y="3897352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1125538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16936" y="1125538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060000" y="3896558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3056598" y="1124744"/>
            <a:ext cx="3024000" cy="270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B257A7-7CD9-4CE4-8814-719A663E78B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2704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B5FE58-B35E-48E6-9A25-99C3A574B82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02 September 2014  -  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34883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57338"/>
            <a:ext cx="7092950" cy="5040312"/>
          </a:xfrm>
          <a:prstGeom prst="rect">
            <a:avLst/>
          </a:prstGeom>
          <a:solidFill>
            <a:srgbClr val="D8D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6192688" cy="1470025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defRPr sz="27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092280" y="1557338"/>
            <a:ext cx="2051720" cy="5040312"/>
          </a:xfrm>
          <a:solidFill>
            <a:srgbClr val="E4E1D9"/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CH" dirty="0" smtClean="0"/>
              <a:t> </a:t>
            </a:r>
            <a:endParaRPr lang="de-C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67544" y="5084763"/>
            <a:ext cx="6264275" cy="14398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000000"/>
                </a:solidFill>
              </a:defRPr>
            </a:lvl1pPr>
            <a:lvl2pPr marL="180975" indent="0">
              <a:buNone/>
              <a:defRPr>
                <a:solidFill>
                  <a:schemeClr val="bg1"/>
                </a:solidFill>
              </a:defRPr>
            </a:lvl2pPr>
            <a:lvl3pPr marL="355600" indent="0">
              <a:buNone/>
              <a:defRPr>
                <a:solidFill>
                  <a:schemeClr val="bg1"/>
                </a:solidFill>
              </a:defRPr>
            </a:lvl3pPr>
            <a:lvl4pPr marL="536575" indent="0">
              <a:buNone/>
              <a:defRPr>
                <a:solidFill>
                  <a:schemeClr val="bg1"/>
                </a:solidFill>
              </a:defRPr>
            </a:lvl4pPr>
            <a:lvl5pPr marL="719138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 dirty="0" smtClean="0"/>
              <a:t>Name, Location</a:t>
            </a:r>
            <a:br>
              <a:rPr lang="en-GB" dirty="0" smtClean="0"/>
            </a:br>
            <a:r>
              <a:rPr lang="en-GB" dirty="0" smtClean="0"/>
              <a:t>Time, Date</a:t>
            </a:r>
            <a:endParaRPr lang="en-GB" dirty="0"/>
          </a:p>
        </p:txBody>
      </p:sp>
      <p:sp>
        <p:nvSpPr>
          <p:cNvPr id="10" name="Status" hidden="1"/>
          <p:cNvSpPr>
            <a:spLocks/>
          </p:cNvSpPr>
          <p:nvPr userDrawn="1">
            <p:custDataLst>
              <p:tags r:id="rId2"/>
            </p:custDataLst>
          </p:nvPr>
        </p:nvSpPr>
        <p:spPr bwMode="invGray">
          <a:xfrm>
            <a:off x="7088322" y="1403450"/>
            <a:ext cx="1518301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assification" hidden="1"/>
          <p:cNvSpPr>
            <a:spLocks/>
          </p:cNvSpPr>
          <p:nvPr userDrawn="1">
            <p:custDataLst>
              <p:tags r:id="rId3"/>
            </p:custDataLst>
          </p:nvPr>
        </p:nvSpPr>
        <p:spPr>
          <a:xfrm>
            <a:off x="468314" y="6633376"/>
            <a:ext cx="6620008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73011" y="466217"/>
            <a:ext cx="1531874" cy="6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228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498" y="201931"/>
            <a:ext cx="6622451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99" y="1052513"/>
            <a:ext cx="8278213" cy="5400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8044" y="6633376"/>
            <a:ext cx="930419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3A96BFD-D0AE-4D6F-81A7-74A1A6B22B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313" y="6633376"/>
            <a:ext cx="6624637" cy="18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02 September 2014  -  Footer</a:t>
            </a:r>
            <a:endParaRPr lang="en-GB" dirty="0"/>
          </a:p>
        </p:txBody>
      </p:sp>
      <p:sp>
        <p:nvSpPr>
          <p:cNvPr id="9" name="shSource"/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4608312" y="6289480"/>
            <a:ext cx="4140401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Footnote"/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468312" y="6289480"/>
            <a:ext cx="4140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assification" hidden="1"/>
          <p:cNvSpPr>
            <a:spLocks/>
          </p:cNvSpPr>
          <p:nvPr>
            <p:custDataLst>
              <p:tags r:id="rId31"/>
            </p:custDataLst>
          </p:nvPr>
        </p:nvSpPr>
        <p:spPr>
          <a:xfrm>
            <a:off x="6368849" y="737354"/>
            <a:ext cx="2379864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tus" hidden="1"/>
          <p:cNvSpPr>
            <a:spLocks/>
          </p:cNvSpPr>
          <p:nvPr>
            <p:custDataLst>
              <p:tags r:id="rId32"/>
            </p:custDataLst>
          </p:nvPr>
        </p:nvSpPr>
        <p:spPr bwMode="invGray">
          <a:xfrm>
            <a:off x="6368849" y="891242"/>
            <a:ext cx="2379864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GB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802118" y="307213"/>
            <a:ext cx="963041" cy="40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0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72" r:id="rId4"/>
    <p:sldLayoutId id="2147483676" r:id="rId5"/>
    <p:sldLayoutId id="2147483656" r:id="rId6"/>
    <p:sldLayoutId id="2147483674" r:id="rId7"/>
    <p:sldLayoutId id="2147483657" r:id="rId8"/>
    <p:sldLayoutId id="2147483658" r:id="rId9"/>
    <p:sldLayoutId id="2147483677" r:id="rId10"/>
    <p:sldLayoutId id="2147483673" r:id="rId11"/>
    <p:sldLayoutId id="2147483652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55" r:id="rId26"/>
    <p:sldLayoutId id="2147483690" r:id="rId2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20000"/>
        </a:lnSpc>
        <a:spcBef>
          <a:spcPts val="45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975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SIA «Bucher municipal»</a:t>
            </a:r>
            <a:br>
              <a:rPr lang="lv-LV" dirty="0" smtClean="0"/>
            </a:br>
            <a:r>
              <a:rPr lang="lv-LV" dirty="0" smtClean="0"/>
              <a:t>praktiskā pieredze ar «Open Book» procesu.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lv-LV" dirty="0" smtClean="0"/>
              <a:t>Rīga 09.06.2016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9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Īsa informācija par realizēto objektu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Ražošanas ēkas piebūve 3200 m</a:t>
            </a:r>
            <a:r>
              <a:rPr lang="lv-LV" baseline="30000" dirty="0" smtClean="0"/>
              <a:t>2;</a:t>
            </a:r>
          </a:p>
          <a:p>
            <a:r>
              <a:rPr lang="lv-LV" dirty="0" smtClean="0"/>
              <a:t>Celtniecības termiņš 01.08.2014 – 31.05.2015;</a:t>
            </a:r>
          </a:p>
          <a:p>
            <a:r>
              <a:rPr lang="lv-LV" dirty="0" smtClean="0"/>
              <a:t>Kopējais noslēgto līgumu skaits projekta laikā 56;</a:t>
            </a:r>
          </a:p>
          <a:p>
            <a:pPr marL="0" indent="0">
              <a:buNone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60" y="2276872"/>
            <a:ext cx="6979521" cy="383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78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Kādēļ «Open Book» process?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Iepriekšējo 3 būvniecību procesu pieredze;</a:t>
            </a:r>
          </a:p>
          <a:p>
            <a:r>
              <a:rPr lang="lv-LV" dirty="0" smtClean="0"/>
              <a:t>Uzticams partneris;</a:t>
            </a:r>
          </a:p>
          <a:p>
            <a:r>
              <a:rPr lang="lv-LV" dirty="0" smtClean="0"/>
              <a:t>Vēlme kontrolēt procesu pilnībā.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25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Projekta pārvaldība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8314235" cy="419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353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98" y="201931"/>
            <a:ext cx="6622451" cy="634781"/>
          </a:xfrm>
        </p:spPr>
        <p:txBody>
          <a:bodyPr/>
          <a:lstStyle/>
          <a:p>
            <a:r>
              <a:rPr lang="lv-LV" dirty="0" smtClean="0"/>
              <a:t>Budžets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42321"/>
              </p:ext>
            </p:extLst>
          </p:nvPr>
        </p:nvGraphicFramePr>
        <p:xfrm>
          <a:off x="468313" y="1052513"/>
          <a:ext cx="8280400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1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Līguma shēma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438886"/>
              </p:ext>
            </p:extLst>
          </p:nvPr>
        </p:nvGraphicFramePr>
        <p:xfrm>
          <a:off x="468313" y="1052513"/>
          <a:ext cx="8280400" cy="540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3488577">
            <a:off x="5323800" y="338992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Finansiālā atbildība</a:t>
            </a:r>
            <a:endParaRPr lang="en-US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815840" y="505916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Kvalitāte, termiņi</a:t>
            </a:r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 rot="3500154">
            <a:off x="4643933" y="406071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Garantijas</a:t>
            </a:r>
            <a:endParaRPr lang="en-US" sz="1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95860" y="602606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Likumdošana</a:t>
            </a:r>
            <a:endParaRPr lang="en-US" sz="1400" dirty="0" smtClean="0"/>
          </a:p>
        </p:txBody>
      </p:sp>
      <p:sp>
        <p:nvSpPr>
          <p:cNvPr id="14" name="TextBox 13"/>
          <p:cNvSpPr txBox="1"/>
          <p:nvPr/>
        </p:nvSpPr>
        <p:spPr>
          <a:xfrm rot="17989532">
            <a:off x="2273049" y="338992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Kvalitāte, termiņi</a:t>
            </a:r>
            <a:endParaRPr lang="en-US" sz="1400" dirty="0" smtClean="0"/>
          </a:p>
        </p:txBody>
      </p:sp>
      <p:sp>
        <p:nvSpPr>
          <p:cNvPr id="15" name="TextBox 14"/>
          <p:cNvSpPr txBox="1"/>
          <p:nvPr/>
        </p:nvSpPr>
        <p:spPr>
          <a:xfrm rot="18097329">
            <a:off x="3167769" y="388071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Likumdošana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5897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8" grpId="0"/>
      <p:bldP spid="9" grpId="0"/>
      <p:bldP spid="10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Plusi: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Termiņi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Kvalitāte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Naudas plūsma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Apakšuzņēmēju izvēle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Garantijas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Viegli ieviest teh. </a:t>
            </a:r>
            <a:r>
              <a:rPr lang="lv-LV" dirty="0"/>
              <a:t>p</a:t>
            </a:r>
            <a:r>
              <a:rPr lang="lv-LV" dirty="0" smtClean="0"/>
              <a:t>rojekta izmaiņas</a:t>
            </a:r>
          </a:p>
          <a:p>
            <a:pPr>
              <a:buFont typeface="Arial" panose="020B0604020202020204" pitchFamily="34" charset="0"/>
              <a:buChar char="+"/>
            </a:pPr>
            <a:r>
              <a:rPr lang="lv-LV" dirty="0" smtClean="0"/>
              <a:t>Izmaksas (20%)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/>
              <a:t>Mīnusi: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lv-LV" dirty="0" smtClean="0"/>
              <a:t>Daudz līgumi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lv-LV" dirty="0" smtClean="0"/>
              <a:t>Nav vienas kopējas garantijas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lv-LV" dirty="0" smtClean="0"/>
              <a:t>Nezināmas gala izmaksas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1DD52AD-0175-4813-A902-D5937E4470F9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8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Riski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A997E-56E7-4ACD-82A3-967BE463089C}" type="slidenum">
              <a:rPr lang="en-GB" smtClean="0"/>
              <a:t>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1560" y="1052736"/>
            <a:ext cx="8280920" cy="5400675"/>
          </a:xfrm>
        </p:spPr>
        <p:txBody>
          <a:bodyPr/>
          <a:lstStyle/>
          <a:p>
            <a:r>
              <a:rPr lang="lv-LV" dirty="0" smtClean="0"/>
              <a:t>Nekompetents projekta vadītājs no pasūtītāja puses;</a:t>
            </a:r>
          </a:p>
          <a:p>
            <a:r>
              <a:rPr lang="lv-LV" dirty="0" smtClean="0"/>
              <a:t>Slikti celtniecības vadītāji;</a:t>
            </a:r>
          </a:p>
          <a:p>
            <a:r>
              <a:rPr lang="lv-LV" dirty="0" smtClean="0"/>
              <a:t>Apakšuzņēmēji;</a:t>
            </a:r>
          </a:p>
          <a:p>
            <a:r>
              <a:rPr lang="lv-LV" dirty="0" smtClean="0"/>
              <a:t>Slikti līgumi;</a:t>
            </a:r>
          </a:p>
          <a:p>
            <a:r>
              <a:rPr lang="lv-LV" dirty="0" smtClean="0"/>
              <a:t>Kvalitāte.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94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2DEDA-EE57-4FD6-835D-56C59C09CBAF}" type="slidenum">
              <a:rPr lang="en-GB" smtClean="0"/>
              <a:t>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v-LV" dirty="0" smtClean="0"/>
              <a:t>09.06.2016 Aivars Černuho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 descr="C:\Users\bmucernuhoa\Downloads\lejupielā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23574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7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ourceBo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noteBo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heme/theme1.xml><?xml version="1.0" encoding="utf-8"?>
<a:theme xmlns:a="http://schemas.openxmlformats.org/drawingml/2006/main" name="Default Theme">
  <a:themeElements>
    <a:clrScheme name="Bucher">
      <a:dk1>
        <a:srgbClr val="000000"/>
      </a:dk1>
      <a:lt1>
        <a:srgbClr val="FFFFFF"/>
      </a:lt1>
      <a:dk2>
        <a:srgbClr val="87887F"/>
      </a:dk2>
      <a:lt2>
        <a:srgbClr val="5A5B51"/>
      </a:lt2>
      <a:accent1>
        <a:srgbClr val="B31B34"/>
      </a:accent1>
      <a:accent2>
        <a:srgbClr val="7C2230"/>
      </a:accent2>
      <a:accent3>
        <a:srgbClr val="A7AB74"/>
      </a:accent3>
      <a:accent4>
        <a:srgbClr val="404616"/>
      </a:accent4>
      <a:accent5>
        <a:srgbClr val="A5B8C9"/>
      </a:accent5>
      <a:accent6>
        <a:srgbClr val="3E647E"/>
      </a:accent6>
      <a:hlink>
        <a:srgbClr val="00517D"/>
      </a:hlink>
      <a:folHlink>
        <a:srgbClr val="4B7E9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cher_Template_Engl.potx" id="{12CB6DD3-89AF-4C7B-B02E-FF9341617FEC}" vid="{A48B21C0-28C1-44E7-8F81-240B13AD767E}"/>
    </a:ext>
  </a:extLst>
</a:theme>
</file>

<file path=ppt/theme/themeOverride1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3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4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5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6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7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8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9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0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1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2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3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4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5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6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7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8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19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0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1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2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3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4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5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6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ppt/theme/themeOverride27.xml><?xml version="1.0" encoding="utf-8"?>
<a:themeOverride xmlns:a="http://schemas.openxmlformats.org/drawingml/2006/main">
  <a:clrScheme name="Bucher">
    <a:dk1>
      <a:srgbClr val="000000"/>
    </a:dk1>
    <a:lt1>
      <a:srgbClr val="FFFFFF"/>
    </a:lt1>
    <a:dk2>
      <a:srgbClr val="87887F"/>
    </a:dk2>
    <a:lt2>
      <a:srgbClr val="5A5B51"/>
    </a:lt2>
    <a:accent1>
      <a:srgbClr val="B31B34"/>
    </a:accent1>
    <a:accent2>
      <a:srgbClr val="7C2230"/>
    </a:accent2>
    <a:accent3>
      <a:srgbClr val="A7AB74"/>
    </a:accent3>
    <a:accent4>
      <a:srgbClr val="404616"/>
    </a:accent4>
    <a:accent5>
      <a:srgbClr val="A5B8C9"/>
    </a:accent5>
    <a:accent6>
      <a:srgbClr val="3E647E"/>
    </a:accent6>
    <a:hlink>
      <a:srgbClr val="00517D"/>
    </a:hlink>
    <a:folHlink>
      <a:srgbClr val="4B7E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154</Words>
  <Application>Microsoft Office PowerPoint</Application>
  <PresentationFormat>Slaidrāde ekrānā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1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9</vt:i4>
      </vt:variant>
    </vt:vector>
  </HeadingPairs>
  <TitlesOfParts>
    <vt:vector size="11" baseType="lpstr">
      <vt:lpstr>Arial</vt:lpstr>
      <vt:lpstr>Default Theme</vt:lpstr>
      <vt:lpstr>SIA «Bucher municipal» praktiskā pieredze ar «Open Book» procesu.</vt:lpstr>
      <vt:lpstr>Īsa informācija par realizēto objektu</vt:lpstr>
      <vt:lpstr>Kādēļ «Open Book» process? </vt:lpstr>
      <vt:lpstr>Projekta pārvaldība</vt:lpstr>
      <vt:lpstr>Budžets</vt:lpstr>
      <vt:lpstr>Līguma shēma</vt:lpstr>
      <vt:lpstr>PowerPoint prezentācija</vt:lpstr>
      <vt:lpstr>Riski</vt:lpstr>
      <vt:lpstr>PowerPoint prezentācija</vt:lpstr>
    </vt:vector>
  </TitlesOfParts>
  <Company>Bucher Municipal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 «Bucher municipal» praktiskā pieredze ar «Open Book» procesu.</dc:title>
  <dc:creator>Cernuho, Aivars</dc:creator>
  <cp:lastModifiedBy>Eliza Luse</cp:lastModifiedBy>
  <cp:revision>8</cp:revision>
  <dcterms:created xsi:type="dcterms:W3CDTF">2016-06-09T06:14:10Z</dcterms:created>
  <dcterms:modified xsi:type="dcterms:W3CDTF">2016-06-09T07:48:29Z</dcterms:modified>
</cp:coreProperties>
</file>