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30"/>
  </p:notesMasterIdLst>
  <p:sldIdLst>
    <p:sldId id="256" r:id="rId6"/>
    <p:sldId id="258" r:id="rId7"/>
    <p:sldId id="300" r:id="rId8"/>
    <p:sldId id="268" r:id="rId9"/>
    <p:sldId id="302" r:id="rId10"/>
    <p:sldId id="276" r:id="rId11"/>
    <p:sldId id="264" r:id="rId12"/>
    <p:sldId id="277" r:id="rId13"/>
    <p:sldId id="278" r:id="rId14"/>
    <p:sldId id="281" r:id="rId15"/>
    <p:sldId id="317" r:id="rId16"/>
    <p:sldId id="282" r:id="rId17"/>
    <p:sldId id="283" r:id="rId18"/>
    <p:sldId id="284" r:id="rId19"/>
    <p:sldId id="285" r:id="rId20"/>
    <p:sldId id="316" r:id="rId21"/>
    <p:sldId id="260" r:id="rId22"/>
    <p:sldId id="272" r:id="rId23"/>
    <p:sldId id="267" r:id="rId24"/>
    <p:sldId id="288" r:id="rId25"/>
    <p:sldId id="291" r:id="rId26"/>
    <p:sldId id="292" r:id="rId27"/>
    <p:sldId id="314" r:id="rId28"/>
    <p:sldId id="315" r:id="rId29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87054" autoAdjust="0"/>
  </p:normalViewPr>
  <p:slideViewPr>
    <p:cSldViewPr snapToGrid="0">
      <p:cViewPr varScale="1">
        <p:scale>
          <a:sx n="68" d="100"/>
          <a:sy n="68" d="100"/>
        </p:scale>
        <p:origin x="6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rs\OneDrive\2-DNK-adapt\002-PSS\kvartalu-temp-grafiki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rs\OneDrive\2-DNK-adapt\002-PSS\kvartalu-temp-grafiki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v-LV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lvl="0">
              <a:defRPr/>
            </a:pPr>
            <a:r>
              <a:rPr lang="lv-LV" sz="1400" dirty="0"/>
              <a:t>Brīvības/Ģertrūdes iela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spPr>
            <a:solidFill>
              <a:srgbClr val="3366CC"/>
            </a:solidFill>
          </c:spPr>
          <c:invertIfNegative val="1"/>
          <c:cat>
            <c:numRef>
              <c:f>Grafiki!$A$3:$A$26</c:f>
              <c:numCache>
                <c:formatCode>h":"mm</c:formatCode>
                <c:ptCount val="24"/>
                <c:pt idx="0">
                  <c:v>0</c:v>
                </c:pt>
                <c:pt idx="1">
                  <c:v>4.1666666666666664E-2</c:v>
                </c:pt>
                <c:pt idx="2">
                  <c:v>8.3333333333333329E-2</c:v>
                </c:pt>
                <c:pt idx="3">
                  <c:v>0.125</c:v>
                </c:pt>
                <c:pt idx="4">
                  <c:v>0.16666666666666666</c:v>
                </c:pt>
                <c:pt idx="5">
                  <c:v>0.20833333333333334</c:v>
                </c:pt>
                <c:pt idx="6">
                  <c:v>0.25</c:v>
                </c:pt>
                <c:pt idx="7">
                  <c:v>0.29166666666666669</c:v>
                </c:pt>
                <c:pt idx="8">
                  <c:v>0.33333333333333331</c:v>
                </c:pt>
                <c:pt idx="9">
                  <c:v>0.375</c:v>
                </c:pt>
                <c:pt idx="10">
                  <c:v>0.41666666666666669</c:v>
                </c:pt>
                <c:pt idx="11">
                  <c:v>0.45833333333333331</c:v>
                </c:pt>
                <c:pt idx="12">
                  <c:v>0.5</c:v>
                </c:pt>
                <c:pt idx="13">
                  <c:v>0.54166666666666663</c:v>
                </c:pt>
                <c:pt idx="14">
                  <c:v>0.58333333333333337</c:v>
                </c:pt>
                <c:pt idx="15">
                  <c:v>0.625</c:v>
                </c:pt>
                <c:pt idx="16">
                  <c:v>0.66666666666666663</c:v>
                </c:pt>
                <c:pt idx="17">
                  <c:v>0.70833333333333337</c:v>
                </c:pt>
                <c:pt idx="18">
                  <c:v>0.75</c:v>
                </c:pt>
                <c:pt idx="19">
                  <c:v>0.79166666666666663</c:v>
                </c:pt>
                <c:pt idx="20">
                  <c:v>0.83333333333333337</c:v>
                </c:pt>
                <c:pt idx="21">
                  <c:v>0.875</c:v>
                </c:pt>
                <c:pt idx="22">
                  <c:v>0.91666666666666663</c:v>
                </c:pt>
                <c:pt idx="23">
                  <c:v>0.95833333333333337</c:v>
                </c:pt>
              </c:numCache>
            </c:numRef>
          </c:cat>
          <c:val>
            <c:numRef>
              <c:f>Grafiki!$C$3:$C$26</c:f>
              <c:numCache>
                <c:formatCode>General</c:formatCode>
                <c:ptCount val="24"/>
                <c:pt idx="6">
                  <c:v>18</c:v>
                </c:pt>
                <c:pt idx="16">
                  <c:v>29.2</c:v>
                </c:pt>
                <c:pt idx="22">
                  <c:v>22.8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D341-4128-AC13-96CB7E48D5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9637239"/>
        <c:axId val="2083991320"/>
      </c:barChart>
      <c:lineChart>
        <c:grouping val="standard"/>
        <c:varyColors val="0"/>
        <c:ser>
          <c:idx val="1"/>
          <c:order val="1"/>
          <c:spPr>
            <a:ln w="25400" cmpd="sng">
              <a:solidFill>
                <a:srgbClr val="DC3912"/>
              </a:solidFill>
            </a:ln>
          </c:spPr>
          <c:marker>
            <c:symbol val="none"/>
          </c:marker>
          <c:cat>
            <c:numRef>
              <c:f>Grafiki!$A$3:$A$26</c:f>
              <c:numCache>
                <c:formatCode>h":"mm</c:formatCode>
                <c:ptCount val="24"/>
                <c:pt idx="0">
                  <c:v>0</c:v>
                </c:pt>
                <c:pt idx="1">
                  <c:v>4.1666666666666664E-2</c:v>
                </c:pt>
                <c:pt idx="2">
                  <c:v>8.3333333333333329E-2</c:v>
                </c:pt>
                <c:pt idx="3">
                  <c:v>0.125</c:v>
                </c:pt>
                <c:pt idx="4">
                  <c:v>0.16666666666666666</c:v>
                </c:pt>
                <c:pt idx="5">
                  <c:v>0.20833333333333334</c:v>
                </c:pt>
                <c:pt idx="6">
                  <c:v>0.25</c:v>
                </c:pt>
                <c:pt idx="7">
                  <c:v>0.29166666666666669</c:v>
                </c:pt>
                <c:pt idx="8">
                  <c:v>0.33333333333333331</c:v>
                </c:pt>
                <c:pt idx="9">
                  <c:v>0.375</c:v>
                </c:pt>
                <c:pt idx="10">
                  <c:v>0.41666666666666669</c:v>
                </c:pt>
                <c:pt idx="11">
                  <c:v>0.45833333333333331</c:v>
                </c:pt>
                <c:pt idx="12">
                  <c:v>0.5</c:v>
                </c:pt>
                <c:pt idx="13">
                  <c:v>0.54166666666666663</c:v>
                </c:pt>
                <c:pt idx="14">
                  <c:v>0.58333333333333337</c:v>
                </c:pt>
                <c:pt idx="15">
                  <c:v>0.625</c:v>
                </c:pt>
                <c:pt idx="16">
                  <c:v>0.66666666666666663</c:v>
                </c:pt>
                <c:pt idx="17">
                  <c:v>0.70833333333333337</c:v>
                </c:pt>
                <c:pt idx="18">
                  <c:v>0.75</c:v>
                </c:pt>
                <c:pt idx="19">
                  <c:v>0.79166666666666663</c:v>
                </c:pt>
                <c:pt idx="20">
                  <c:v>0.83333333333333337</c:v>
                </c:pt>
                <c:pt idx="21">
                  <c:v>0.875</c:v>
                </c:pt>
                <c:pt idx="22">
                  <c:v>0.91666666666666663</c:v>
                </c:pt>
                <c:pt idx="23">
                  <c:v>0.95833333333333337</c:v>
                </c:pt>
              </c:numCache>
            </c:numRef>
          </c:cat>
          <c:val>
            <c:numRef>
              <c:f>Grafiki!$O$3:$O$26</c:f>
              <c:numCache>
                <c:formatCode>General</c:formatCode>
                <c:ptCount val="24"/>
                <c:pt idx="0">
                  <c:v>17.5</c:v>
                </c:pt>
                <c:pt idx="1">
                  <c:v>17.3</c:v>
                </c:pt>
                <c:pt idx="2">
                  <c:v>17</c:v>
                </c:pt>
                <c:pt idx="3">
                  <c:v>16.899999999999999</c:v>
                </c:pt>
                <c:pt idx="4">
                  <c:v>16.7</c:v>
                </c:pt>
                <c:pt idx="5">
                  <c:v>16.100000000000001</c:v>
                </c:pt>
                <c:pt idx="6">
                  <c:v>15.7</c:v>
                </c:pt>
                <c:pt idx="7">
                  <c:v>16</c:v>
                </c:pt>
                <c:pt idx="8">
                  <c:v>18.3</c:v>
                </c:pt>
                <c:pt idx="9">
                  <c:v>20.399999999999999</c:v>
                </c:pt>
                <c:pt idx="10">
                  <c:v>24.9</c:v>
                </c:pt>
                <c:pt idx="11">
                  <c:v>25.8</c:v>
                </c:pt>
                <c:pt idx="12">
                  <c:v>25.9</c:v>
                </c:pt>
                <c:pt idx="13">
                  <c:v>25.2</c:v>
                </c:pt>
                <c:pt idx="14">
                  <c:v>25.7</c:v>
                </c:pt>
                <c:pt idx="15">
                  <c:v>25.8</c:v>
                </c:pt>
                <c:pt idx="16">
                  <c:v>25.9</c:v>
                </c:pt>
                <c:pt idx="17">
                  <c:v>26</c:v>
                </c:pt>
                <c:pt idx="18">
                  <c:v>25.3</c:v>
                </c:pt>
                <c:pt idx="19">
                  <c:v>24.9</c:v>
                </c:pt>
                <c:pt idx="20">
                  <c:v>23.6</c:v>
                </c:pt>
                <c:pt idx="21">
                  <c:v>22.8</c:v>
                </c:pt>
                <c:pt idx="22">
                  <c:v>21.6</c:v>
                </c:pt>
                <c:pt idx="23">
                  <c:v>21.1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D341-4128-AC13-96CB7E48D5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9637239"/>
        <c:axId val="2083991320"/>
      </c:lineChart>
      <c:catAx>
        <c:axId val="1929637239"/>
        <c:scaling>
          <c:orientation val="minMax"/>
        </c:scaling>
        <c:delete val="0"/>
        <c:axPos val="b"/>
        <c:numFmt formatCode="h&quot;:&quot;mm" sourceLinked="1"/>
        <c:majorTickMark val="cross"/>
        <c:minorTickMark val="cross"/>
        <c:tickLblPos val="nextTo"/>
        <c:txPr>
          <a:bodyPr/>
          <a:lstStyle/>
          <a:p>
            <a:pPr lvl="0">
              <a:defRPr/>
            </a:pPr>
            <a:endParaRPr lang="lv-LV"/>
          </a:p>
        </c:txPr>
        <c:crossAx val="2083991320"/>
        <c:crosses val="autoZero"/>
        <c:auto val="1"/>
        <c:lblAlgn val="ctr"/>
        <c:lblOffset val="100"/>
        <c:noMultiLvlLbl val="1"/>
      </c:catAx>
      <c:valAx>
        <c:axId val="2083991320"/>
        <c:scaling>
          <c:orientation val="minMax"/>
          <c:max val="30"/>
          <c:min val="15"/>
        </c:scaling>
        <c:delete val="0"/>
        <c:axPos val="l"/>
        <c:majorGridlines>
          <c:spPr>
            <a:ln>
              <a:solidFill>
                <a:srgbClr val="B7B7B7"/>
              </a:solidFill>
            </a:ln>
          </c:spPr>
        </c:majorGridlines>
        <c:numFmt formatCode="General" sourceLinked="1"/>
        <c:majorTickMark val="cross"/>
        <c:minorTickMark val="cross"/>
        <c:tickLblPos val="nextTo"/>
        <c:spPr>
          <a:ln w="47625">
            <a:noFill/>
          </a:ln>
        </c:spPr>
        <c:txPr>
          <a:bodyPr/>
          <a:lstStyle/>
          <a:p>
            <a:pPr lvl="0">
              <a:defRPr/>
            </a:pPr>
            <a:endParaRPr lang="lv-LV"/>
          </a:p>
        </c:txPr>
        <c:crossAx val="1929637239"/>
        <c:crosses val="autoZero"/>
        <c:crossBetween val="between"/>
      </c:valAx>
    </c:plotArea>
    <c:plotVisOnly val="1"/>
    <c:dispBlanksAs val="zero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v-LV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lvl="0">
              <a:defRPr/>
            </a:pPr>
            <a:r>
              <a:rPr lang="lv-LV" sz="1400" dirty="0"/>
              <a:t>Esplanāde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spPr>
            <a:solidFill>
              <a:srgbClr val="3366CC"/>
            </a:solidFill>
          </c:spPr>
          <c:invertIfNegative val="1"/>
          <c:cat>
            <c:numRef>
              <c:f>Grafiki!$A$3:$A$26</c:f>
              <c:numCache>
                <c:formatCode>h":"mm</c:formatCode>
                <c:ptCount val="24"/>
                <c:pt idx="0">
                  <c:v>0</c:v>
                </c:pt>
                <c:pt idx="1">
                  <c:v>4.1666666666666664E-2</c:v>
                </c:pt>
                <c:pt idx="2">
                  <c:v>8.3333333333333329E-2</c:v>
                </c:pt>
                <c:pt idx="3">
                  <c:v>0.125</c:v>
                </c:pt>
                <c:pt idx="4">
                  <c:v>0.16666666666666666</c:v>
                </c:pt>
                <c:pt idx="5">
                  <c:v>0.20833333333333334</c:v>
                </c:pt>
                <c:pt idx="6">
                  <c:v>0.25</c:v>
                </c:pt>
                <c:pt idx="7">
                  <c:v>0.29166666666666669</c:v>
                </c:pt>
                <c:pt idx="8">
                  <c:v>0.33333333333333331</c:v>
                </c:pt>
                <c:pt idx="9">
                  <c:v>0.375</c:v>
                </c:pt>
                <c:pt idx="10">
                  <c:v>0.41666666666666669</c:v>
                </c:pt>
                <c:pt idx="11">
                  <c:v>0.45833333333333331</c:v>
                </c:pt>
                <c:pt idx="12">
                  <c:v>0.5</c:v>
                </c:pt>
                <c:pt idx="13">
                  <c:v>0.54166666666666663</c:v>
                </c:pt>
                <c:pt idx="14">
                  <c:v>0.58333333333333337</c:v>
                </c:pt>
                <c:pt idx="15">
                  <c:v>0.625</c:v>
                </c:pt>
                <c:pt idx="16">
                  <c:v>0.66666666666666663</c:v>
                </c:pt>
                <c:pt idx="17">
                  <c:v>0.70833333333333337</c:v>
                </c:pt>
                <c:pt idx="18">
                  <c:v>0.75</c:v>
                </c:pt>
                <c:pt idx="19">
                  <c:v>0.79166666666666663</c:v>
                </c:pt>
                <c:pt idx="20">
                  <c:v>0.83333333333333337</c:v>
                </c:pt>
                <c:pt idx="21">
                  <c:v>0.875</c:v>
                </c:pt>
                <c:pt idx="22">
                  <c:v>0.91666666666666663</c:v>
                </c:pt>
                <c:pt idx="23">
                  <c:v>0.95833333333333337</c:v>
                </c:pt>
              </c:numCache>
            </c:numRef>
          </c:cat>
          <c:val>
            <c:numRef>
              <c:f>Grafiki!$D$3:$D$26</c:f>
              <c:numCache>
                <c:formatCode>General</c:formatCode>
                <c:ptCount val="24"/>
                <c:pt idx="6">
                  <c:v>16.5</c:v>
                </c:pt>
                <c:pt idx="16">
                  <c:v>26</c:v>
                </c:pt>
                <c:pt idx="22">
                  <c:v>22.2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1765-450F-80D4-C83048898A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77250358"/>
        <c:axId val="1392490587"/>
      </c:barChart>
      <c:lineChart>
        <c:grouping val="standard"/>
        <c:varyColors val="0"/>
        <c:ser>
          <c:idx val="1"/>
          <c:order val="1"/>
          <c:spPr>
            <a:ln w="25400" cmpd="sng">
              <a:solidFill>
                <a:srgbClr val="DC3912"/>
              </a:solidFill>
            </a:ln>
          </c:spPr>
          <c:marker>
            <c:symbol val="none"/>
          </c:marker>
          <c:cat>
            <c:numRef>
              <c:f>Grafiki!$A$3:$A$26</c:f>
              <c:numCache>
                <c:formatCode>h":"mm</c:formatCode>
                <c:ptCount val="24"/>
                <c:pt idx="0">
                  <c:v>0</c:v>
                </c:pt>
                <c:pt idx="1">
                  <c:v>4.1666666666666664E-2</c:v>
                </c:pt>
                <c:pt idx="2">
                  <c:v>8.3333333333333329E-2</c:v>
                </c:pt>
                <c:pt idx="3">
                  <c:v>0.125</c:v>
                </c:pt>
                <c:pt idx="4">
                  <c:v>0.16666666666666666</c:v>
                </c:pt>
                <c:pt idx="5">
                  <c:v>0.20833333333333334</c:v>
                </c:pt>
                <c:pt idx="6">
                  <c:v>0.25</c:v>
                </c:pt>
                <c:pt idx="7">
                  <c:v>0.29166666666666669</c:v>
                </c:pt>
                <c:pt idx="8">
                  <c:v>0.33333333333333331</c:v>
                </c:pt>
                <c:pt idx="9">
                  <c:v>0.375</c:v>
                </c:pt>
                <c:pt idx="10">
                  <c:v>0.41666666666666669</c:v>
                </c:pt>
                <c:pt idx="11">
                  <c:v>0.45833333333333331</c:v>
                </c:pt>
                <c:pt idx="12">
                  <c:v>0.5</c:v>
                </c:pt>
                <c:pt idx="13">
                  <c:v>0.54166666666666663</c:v>
                </c:pt>
                <c:pt idx="14">
                  <c:v>0.58333333333333337</c:v>
                </c:pt>
                <c:pt idx="15">
                  <c:v>0.625</c:v>
                </c:pt>
                <c:pt idx="16">
                  <c:v>0.66666666666666663</c:v>
                </c:pt>
                <c:pt idx="17">
                  <c:v>0.70833333333333337</c:v>
                </c:pt>
                <c:pt idx="18">
                  <c:v>0.75</c:v>
                </c:pt>
                <c:pt idx="19">
                  <c:v>0.79166666666666663</c:v>
                </c:pt>
                <c:pt idx="20">
                  <c:v>0.83333333333333337</c:v>
                </c:pt>
                <c:pt idx="21">
                  <c:v>0.875</c:v>
                </c:pt>
                <c:pt idx="22">
                  <c:v>0.91666666666666663</c:v>
                </c:pt>
                <c:pt idx="23">
                  <c:v>0.95833333333333337</c:v>
                </c:pt>
              </c:numCache>
            </c:numRef>
          </c:cat>
          <c:val>
            <c:numRef>
              <c:f>Grafiki!$O$3:$O$26</c:f>
              <c:numCache>
                <c:formatCode>General</c:formatCode>
                <c:ptCount val="24"/>
                <c:pt idx="0">
                  <c:v>17.5</c:v>
                </c:pt>
                <c:pt idx="1">
                  <c:v>17.3</c:v>
                </c:pt>
                <c:pt idx="2">
                  <c:v>17</c:v>
                </c:pt>
                <c:pt idx="3">
                  <c:v>16.899999999999999</c:v>
                </c:pt>
                <c:pt idx="4">
                  <c:v>16.7</c:v>
                </c:pt>
                <c:pt idx="5">
                  <c:v>16.100000000000001</c:v>
                </c:pt>
                <c:pt idx="6">
                  <c:v>15.7</c:v>
                </c:pt>
                <c:pt idx="7">
                  <c:v>16</c:v>
                </c:pt>
                <c:pt idx="8">
                  <c:v>18.3</c:v>
                </c:pt>
                <c:pt idx="9">
                  <c:v>20.399999999999999</c:v>
                </c:pt>
                <c:pt idx="10">
                  <c:v>24.9</c:v>
                </c:pt>
                <c:pt idx="11">
                  <c:v>25.8</c:v>
                </c:pt>
                <c:pt idx="12">
                  <c:v>25.9</c:v>
                </c:pt>
                <c:pt idx="13">
                  <c:v>25.2</c:v>
                </c:pt>
                <c:pt idx="14">
                  <c:v>25.7</c:v>
                </c:pt>
                <c:pt idx="15">
                  <c:v>25.8</c:v>
                </c:pt>
                <c:pt idx="16">
                  <c:v>25.9</c:v>
                </c:pt>
                <c:pt idx="17">
                  <c:v>26</c:v>
                </c:pt>
                <c:pt idx="18">
                  <c:v>25.3</c:v>
                </c:pt>
                <c:pt idx="19">
                  <c:v>24.9</c:v>
                </c:pt>
                <c:pt idx="20">
                  <c:v>23.6</c:v>
                </c:pt>
                <c:pt idx="21">
                  <c:v>22.8</c:v>
                </c:pt>
                <c:pt idx="22">
                  <c:v>21.6</c:v>
                </c:pt>
                <c:pt idx="23">
                  <c:v>21.1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1765-450F-80D4-C83048898A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7250358"/>
        <c:axId val="1392490587"/>
      </c:lineChart>
      <c:catAx>
        <c:axId val="577250358"/>
        <c:scaling>
          <c:orientation val="minMax"/>
        </c:scaling>
        <c:delete val="0"/>
        <c:axPos val="b"/>
        <c:numFmt formatCode="h&quot;:&quot;mm" sourceLinked="1"/>
        <c:majorTickMark val="cross"/>
        <c:minorTickMark val="cross"/>
        <c:tickLblPos val="nextTo"/>
        <c:txPr>
          <a:bodyPr/>
          <a:lstStyle/>
          <a:p>
            <a:pPr lvl="0">
              <a:defRPr/>
            </a:pPr>
            <a:endParaRPr lang="lv-LV"/>
          </a:p>
        </c:txPr>
        <c:crossAx val="1392490587"/>
        <c:crosses val="autoZero"/>
        <c:auto val="1"/>
        <c:lblAlgn val="ctr"/>
        <c:lblOffset val="100"/>
        <c:noMultiLvlLbl val="1"/>
      </c:catAx>
      <c:valAx>
        <c:axId val="1392490587"/>
        <c:scaling>
          <c:orientation val="minMax"/>
          <c:max val="30"/>
          <c:min val="15"/>
        </c:scaling>
        <c:delete val="0"/>
        <c:axPos val="l"/>
        <c:majorGridlines>
          <c:spPr>
            <a:ln>
              <a:solidFill>
                <a:srgbClr val="B7B7B7"/>
              </a:solidFill>
            </a:ln>
          </c:spPr>
        </c:majorGridlines>
        <c:numFmt formatCode="General" sourceLinked="1"/>
        <c:majorTickMark val="cross"/>
        <c:minorTickMark val="cross"/>
        <c:tickLblPos val="nextTo"/>
        <c:spPr>
          <a:ln w="47625">
            <a:noFill/>
          </a:ln>
        </c:spPr>
        <c:txPr>
          <a:bodyPr/>
          <a:lstStyle/>
          <a:p>
            <a:pPr lvl="0">
              <a:defRPr/>
            </a:pPr>
            <a:endParaRPr lang="lv-LV"/>
          </a:p>
        </c:txPr>
        <c:crossAx val="577250358"/>
        <c:crosses val="autoZero"/>
        <c:crossBetween val="between"/>
      </c:valAx>
    </c:plotArea>
    <c:plotVisOnly val="1"/>
    <c:dispBlanksAs val="zero"/>
    <c:showDLblsOverMax val="1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414683-D499-4468-9228-2B4C7F2DF214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054C02-06A8-499C-A2C7-705A2770C98F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44397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/>
              <a:t>Lai novērtētu kvartālu ievainojamību, tika izstrādāti pieci diagnostikas principi. 1-Klimatam atbilstošā pilsētas forma: materiālu ietekme dažādajos mērogos. 2-Izsauļota un nepārkarstoša dzīvošana: struktūras kā formas orientācijas ietekme. 3-Izvedināmā un komfortabla pilsēttelpa: virsmas raupjuma nosacījumi uz siltuma un piesārņojuma pārnesi. 4-Vietēja satiksme: kvartāla pielāgošanas kapacitāte, nepieciešamība pēc necaurlaidīgu segumu izmantošanas. 5-Koptelpa: kvartāla pielāgošanas kapacitāte, </a:t>
            </a:r>
            <a:r>
              <a:rPr lang="lv-LV" dirty="0" err="1"/>
              <a:t>iespeja</a:t>
            </a:r>
            <a:r>
              <a:rPr lang="lv-LV" dirty="0"/>
              <a:t> ievest pielāgošanas aktivitātes un kontrole.</a:t>
            </a:r>
          </a:p>
          <a:p>
            <a:endParaRPr lang="lv-LV" dirty="0"/>
          </a:p>
          <a:p>
            <a:endParaRPr lang="lv-LV" dirty="0"/>
          </a:p>
          <a:p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0FDDC9-F84F-483B-9745-0A501915BD01}" type="slidenum">
              <a:rPr kumimoji="0" lang="lv-LV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lv-LV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6070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/>
              <a:t>Karstums ir galvenais cēlonis sliktai</a:t>
            </a:r>
            <a:r>
              <a:rPr lang="lv-LV" baseline="0" dirty="0"/>
              <a:t> gaisa kvalitātei (</a:t>
            </a:r>
            <a:r>
              <a:rPr lang="lv-LV" baseline="0" dirty="0" err="1"/>
              <a:t>ķimiskā</a:t>
            </a:r>
            <a:r>
              <a:rPr lang="lv-LV" baseline="0" dirty="0"/>
              <a:t> reakcija kuras rezultātā veidojas </a:t>
            </a:r>
            <a:r>
              <a:rPr lang="lv-LV" baseline="0" dirty="0" err="1"/>
              <a:t>piezemes</a:t>
            </a:r>
            <a:r>
              <a:rPr lang="lv-LV" baseline="0" dirty="0"/>
              <a:t> līmeņa ozons, gaisā paliek vairāk piesārņojuma daļiņu, tas iznīcina infrastruktūru un apstādījumus)</a:t>
            </a:r>
          </a:p>
          <a:p>
            <a:r>
              <a:rPr lang="lv-LV" baseline="0" dirty="0"/>
              <a:t>Ūdens necaurlaidīgs segums ar zemu albedo—galvenais PSS </a:t>
            </a:r>
            <a:r>
              <a:rPr lang="lv-LV" baseline="0" dirty="0" err="1"/>
              <a:t>celonis</a:t>
            </a:r>
            <a:endParaRPr lang="lv-LV" baseline="0" dirty="0"/>
          </a:p>
          <a:p>
            <a:r>
              <a:rPr lang="lv-LV" baseline="0" dirty="0"/>
              <a:t>Telpu pārkaršana un pieprasījums pēc gaisa kondicionēšanas rada siltuma izmešus, kas rada atgriezenisko saiti ar mikroklimatu.</a:t>
            </a:r>
          </a:p>
          <a:p>
            <a:r>
              <a:rPr lang="lv-LV" dirty="0"/>
              <a:t>Fizikālie ievainojamības cēloņi, jeb konteksta faktori, veido problēmu lauku;</a:t>
            </a:r>
          </a:p>
          <a:p>
            <a:r>
              <a:rPr lang="lv-LV" dirty="0"/>
              <a:t>Cēloņu saistība mikroklimata un vietējās applūšanas problēmām;</a:t>
            </a:r>
          </a:p>
          <a:p>
            <a:r>
              <a:rPr lang="lv-LV" dirty="0"/>
              <a:t>Karstums pilsētās bieži vien ir cēlonis arī zemai gaisa kvalitātei pilsētās; </a:t>
            </a:r>
          </a:p>
          <a:p>
            <a:r>
              <a:rPr lang="lv-LV" dirty="0"/>
              <a:t>Vairāki pielāgošanas pasākumi skar satiksmes infrastruktūras pārbūvi; </a:t>
            </a:r>
          </a:p>
          <a:p>
            <a:r>
              <a:rPr lang="lv-LV" dirty="0"/>
              <a:t>Īpašumtiesībās un kontrole ir priekšnoteikums pielāgošanās pasākumiem.</a:t>
            </a:r>
          </a:p>
          <a:p>
            <a:endParaRPr lang="en-US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CD6D13-BB8E-4A5A-BD81-6FECB5C7A5A5}" type="slidenum">
              <a:rPr kumimoji="0" lang="lv-LV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lv-LV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9333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/>
              <a:t>Pielāgošanas iespēju studijām tika izvēlēti septiņi kvartāli Rīgā, vadoties galvenokārt pēc dominējošā</a:t>
            </a:r>
            <a:r>
              <a:rPr lang="lv-LV" baseline="0" dirty="0"/>
              <a:t> ēku ekspluatācijas nodošanas perioda.</a:t>
            </a:r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0FDDC9-F84F-483B-9745-0A501915BD01}" type="slidenum">
              <a:rPr kumimoji="0" lang="lv-LV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lv-LV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5675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/>
              <a:t>Konteksts: mainīgais(mērogs)</a:t>
            </a:r>
            <a:r>
              <a:rPr lang="lv-LV" dirty="0">
                <a:sym typeface="Wingdings" panose="05000000000000000000" pitchFamily="2" charset="2"/>
              </a:rPr>
              <a:t></a:t>
            </a:r>
            <a:r>
              <a:rPr lang="lv-LV" dirty="0"/>
              <a:t>konflikts (darbība1,darbība2)</a:t>
            </a:r>
            <a:r>
              <a:rPr lang="lv-LV" dirty="0">
                <a:sym typeface="Wingdings" panose="05000000000000000000" pitchFamily="2" charset="2"/>
              </a:rPr>
              <a:t></a:t>
            </a:r>
            <a:r>
              <a:rPr lang="lv-LV" dirty="0"/>
              <a:t>konfigurācija(forma/struktūra)</a:t>
            </a:r>
          </a:p>
          <a:p>
            <a:r>
              <a:rPr lang="lv-LV" dirty="0"/>
              <a:t>Problēmas un risinājumu lauks</a:t>
            </a:r>
          </a:p>
          <a:p>
            <a:r>
              <a:rPr lang="lv-LV" dirty="0"/>
              <a:t>Piemēri, precedenti</a:t>
            </a:r>
          </a:p>
          <a:p>
            <a:r>
              <a:rPr lang="lv-LV" dirty="0"/>
              <a:t>Dati par Rīgas kvartāliem</a:t>
            </a:r>
          </a:p>
          <a:p>
            <a:endParaRPr lang="en-US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14A69-EEC7-45C5-866C-834996DA7922}" type="slidenum">
              <a:rPr kumimoji="0" lang="lv-LV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lv-LV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192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/>
              <a:t>Centrs</a:t>
            </a:r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7986C0-A9C5-4088-B988-5230A2BAFFD0}" type="slidenum">
              <a:rPr kumimoji="0" lang="lv-LV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lv-LV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796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/>
              <a:t>Šie šabloni palīdz saules iradiācijas uztverošo</a:t>
            </a:r>
            <a:r>
              <a:rPr lang="lv-LV" baseline="0" dirty="0"/>
              <a:t> </a:t>
            </a:r>
            <a:r>
              <a:rPr lang="lv-LV" dirty="0"/>
              <a:t>virsmu diagnostikai</a:t>
            </a:r>
            <a:r>
              <a:rPr lang="lv-LV" baseline="0" dirty="0"/>
              <a:t> </a:t>
            </a:r>
            <a:endParaRPr lang="en-US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14A69-EEC7-45C5-866C-834996DA7922}" type="slidenum">
              <a:rPr kumimoji="0" lang="lv-LV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lv-LV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1905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/>
              <a:t>Turpinot</a:t>
            </a:r>
            <a:r>
              <a:rPr lang="lv-LV" baseline="0" dirty="0"/>
              <a:t> par pielāgošanos stratēģiju, </a:t>
            </a:r>
          </a:p>
          <a:p>
            <a:r>
              <a:rPr lang="lv-LV" baseline="0" dirty="0"/>
              <a:t>Gandrīz puse no visu ceļu ir dzīvojamās ielas un piebraucamie ceļi,</a:t>
            </a:r>
          </a:p>
          <a:p>
            <a:r>
              <a:rPr lang="lv-LV" baseline="0" dirty="0"/>
              <a:t>Kuriem ir nepieciešams remonts, </a:t>
            </a:r>
          </a:p>
          <a:p>
            <a:r>
              <a:rPr lang="lv-LV" baseline="0" dirty="0"/>
              <a:t>Un tie ir uzskatami par būtiskāko adaptācijas resursu.</a:t>
            </a:r>
          </a:p>
          <a:p>
            <a:r>
              <a:rPr lang="lv-LV" baseline="0" dirty="0"/>
              <a:t>Protams ir citi resursi, piemēram, ēku fasādes un jumti, bet par tiem vēlāk.</a:t>
            </a:r>
          </a:p>
          <a:p>
            <a:endParaRPr lang="en-US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CD6D13-BB8E-4A5A-BD81-6FECB5C7A5A5}" type="slidenum">
              <a:rPr kumimoji="0" lang="lv-LV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lv-LV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0839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sz="1200" dirty="0"/>
              <a:t>Čikāgas  «</a:t>
            </a:r>
            <a:r>
              <a:rPr lang="lv-LV" sz="1200" dirty="0" err="1"/>
              <a:t>Green</a:t>
            </a:r>
            <a:r>
              <a:rPr lang="lv-LV" sz="1200" dirty="0"/>
              <a:t> </a:t>
            </a:r>
            <a:r>
              <a:rPr lang="lv-LV" sz="1200" dirty="0" err="1"/>
              <a:t>Alley</a:t>
            </a:r>
            <a:r>
              <a:rPr lang="lv-LV" sz="1200" dirty="0"/>
              <a:t>» apkalpes ielu programma</a:t>
            </a:r>
          </a:p>
          <a:p>
            <a:endParaRPr lang="lv-LV" dirty="0"/>
          </a:p>
          <a:p>
            <a:r>
              <a:rPr lang="lv-LV" sz="1200" dirty="0"/>
              <a:t>1-apkalpes ielas ar kopgarumu 3000 km kā iespēja labāk pārvaldīt resursus un uzlabot vidi;</a:t>
            </a:r>
          </a:p>
          <a:p>
            <a:r>
              <a:rPr lang="lv-LV" sz="1200" dirty="0"/>
              <a:t>2-ja visas Čikāgas apkalpes ielas būtu «zaļas», tad 80 procenti no visā </a:t>
            </a:r>
            <a:r>
              <a:rPr lang="lv-LV" sz="1200" dirty="0" err="1"/>
              <a:t>lietusūdens</a:t>
            </a:r>
            <a:r>
              <a:rPr lang="lv-LV" sz="1200" dirty="0"/>
              <a:t> daudzuma nonāktu zemē, tādejādi samazinot vietējo applūšanu un ūdenstilpņu piesārņojumu</a:t>
            </a:r>
          </a:p>
          <a:p>
            <a:r>
              <a:rPr lang="lv-LV" sz="1200" dirty="0"/>
              <a:t>3-ja visas apkalpes ielas būtu segtas ar gaišu, atstarojošo materiālu ar augsto albedo, paliekot vēsas karstajās dienās tādejādi samazinot pilsētas siltuma salas intensitāti;</a:t>
            </a:r>
          </a:p>
          <a:p>
            <a:r>
              <a:rPr lang="lv-LV" sz="1200" dirty="0"/>
              <a:t>4-iespēja izmantot otrreizējas pārstrādes materiālus kā arī samazināt «gaismas piesārņojumu</a:t>
            </a:r>
          </a:p>
          <a:p>
            <a:r>
              <a:rPr lang="lv-LV" sz="1200" b="1" dirty="0"/>
              <a:t>Visus šos uzlabojumus varētu īstenot apkalpes ielas servitūtos. </a:t>
            </a:r>
          </a:p>
          <a:p>
            <a:r>
              <a:rPr lang="lv-LV" sz="1200" dirty="0"/>
              <a:t>Papildus programma sekmē ilgtspējīgas prakses pieguļošos privātīpašumos.</a:t>
            </a:r>
            <a:endParaRPr lang="lv-LV" sz="1200" b="1" dirty="0"/>
          </a:p>
          <a:p>
            <a:pPr algn="just"/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CD6D13-BB8E-4A5A-BD81-6FECB5C7A5A5}" type="slidenum">
              <a:rPr kumimoji="0" lang="lv-LV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lv-LV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0056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07514184-4BA5-4059-9359-01ACBFDD0E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CA9D7A99-2FF9-4997-931F-EBB13C92BA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4DB34FD9-7015-40A9-BA1A-D22382FF7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FE3-DA17-424A-8E98-4B374F8F017B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CC1C8EAF-ACD9-4630-AC70-C4C9B0C46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18798844-05E6-48CF-8E6C-413DECCEC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C7D9-42D1-4CE1-A025-B5A4BB66D919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65664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492F1877-FC9B-4AE3-BD75-E5A7C64FA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AE9A3150-5F04-45B5-9031-8BAC62F5CF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66F02B8B-5F5D-4319-B2B4-7CCFC0AB3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FE3-DA17-424A-8E98-4B374F8F017B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1A3713F3-4232-4519-9B94-BDCF5839E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B72BB24E-5426-49BB-ABEB-F6A3D5A09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C7D9-42D1-4CE1-A025-B5A4BB66D919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91493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83D7DB1C-2CA6-4F50-B9A4-16BC434F8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04E7783D-E06B-4E26-8CD1-F5CDB19C0F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8E27E54E-298F-4CE4-BEC6-D96CDA93D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FE3-DA17-424A-8E98-4B374F8F017B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096C6A20-00F7-4019-BABE-C0F0430C7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B3E044FC-6689-4EC7-811B-5B9839CC4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C7D9-42D1-4CE1-A025-B5A4BB66D919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72863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38E09B0F-BA9C-4A7E-9079-F27B1E6FB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89A6E475-6E05-4A75-A820-7577EFF849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19D97DC4-663A-4AEB-A7D5-8CAEF0D114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A91C8962-A921-4EE6-910D-F5AC80717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FE3-DA17-424A-8E98-4B374F8F017B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178D554B-80B2-4B68-887A-C664F07C7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9F9FABA3-EDD7-421C-B9B6-EE5F8F85C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C7D9-42D1-4CE1-A025-B5A4BB66D919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19307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BAAE9B1-E2E1-438C-B984-864CA8C53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1979BC37-1199-482C-ADED-5D50F0183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0454E138-335A-4E80-A2F7-C2BBA161D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Teksta vietturis 4">
            <a:extLst>
              <a:ext uri="{FF2B5EF4-FFF2-40B4-BE49-F238E27FC236}">
                <a16:creationId xmlns:a16="http://schemas.microsoft.com/office/drawing/2014/main" id="{7DFA4924-768A-4601-B6C3-1A170A902A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6" name="Satura vietturis 5">
            <a:extLst>
              <a:ext uri="{FF2B5EF4-FFF2-40B4-BE49-F238E27FC236}">
                <a16:creationId xmlns:a16="http://schemas.microsoft.com/office/drawing/2014/main" id="{5E8599C7-6841-404C-B1AE-9A44B469CE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7" name="Datuma vietturis 6">
            <a:extLst>
              <a:ext uri="{FF2B5EF4-FFF2-40B4-BE49-F238E27FC236}">
                <a16:creationId xmlns:a16="http://schemas.microsoft.com/office/drawing/2014/main" id="{41230943-7F1E-49AC-AF83-AABCA1C8C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FE3-DA17-424A-8E98-4B374F8F017B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8" name="Kājenes vietturis 7">
            <a:extLst>
              <a:ext uri="{FF2B5EF4-FFF2-40B4-BE49-F238E27FC236}">
                <a16:creationId xmlns:a16="http://schemas.microsoft.com/office/drawing/2014/main" id="{441C16DB-5431-47C1-A506-93E6E6BC0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aida numura vietturis 8">
            <a:extLst>
              <a:ext uri="{FF2B5EF4-FFF2-40B4-BE49-F238E27FC236}">
                <a16:creationId xmlns:a16="http://schemas.microsoft.com/office/drawing/2014/main" id="{51BBF1FA-DDEF-42D3-AF46-3B4BBAD76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C7D9-42D1-4CE1-A025-B5A4BB66D919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9150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382E5EDB-929B-41CF-8656-7C5D9690A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Datuma vietturis 2">
            <a:extLst>
              <a:ext uri="{FF2B5EF4-FFF2-40B4-BE49-F238E27FC236}">
                <a16:creationId xmlns:a16="http://schemas.microsoft.com/office/drawing/2014/main" id="{C27925FC-4BD2-448C-B322-96561A07F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FE3-DA17-424A-8E98-4B374F8F017B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4" name="Kājenes vietturis 3">
            <a:extLst>
              <a:ext uri="{FF2B5EF4-FFF2-40B4-BE49-F238E27FC236}">
                <a16:creationId xmlns:a16="http://schemas.microsoft.com/office/drawing/2014/main" id="{F9245439-E64A-47E0-9CDF-4F1ECB539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>
            <a:extLst>
              <a:ext uri="{FF2B5EF4-FFF2-40B4-BE49-F238E27FC236}">
                <a16:creationId xmlns:a16="http://schemas.microsoft.com/office/drawing/2014/main" id="{DBBF316E-7189-4B1C-873A-EF018C7FB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C7D9-42D1-4CE1-A025-B5A4BB66D919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5932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>
            <a:extLst>
              <a:ext uri="{FF2B5EF4-FFF2-40B4-BE49-F238E27FC236}">
                <a16:creationId xmlns:a16="http://schemas.microsoft.com/office/drawing/2014/main" id="{7CF4542A-8C0F-4CFE-9E5B-348A43D4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FE3-DA17-424A-8E98-4B374F8F017B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3" name="Kājenes vietturis 2">
            <a:extLst>
              <a:ext uri="{FF2B5EF4-FFF2-40B4-BE49-F238E27FC236}">
                <a16:creationId xmlns:a16="http://schemas.microsoft.com/office/drawing/2014/main" id="{CCBE2305-25BB-42C7-A528-C976C66B7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078B2AF8-CA43-4612-BA9F-77E3D23C9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C7D9-42D1-4CE1-A025-B5A4BB66D919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76855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679615A4-6F26-4C7D-93E7-3846326A7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70292B9C-B42C-4A88-A2D0-D3CCD1806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E3A27DEA-790D-49EC-BD54-50DA2036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C2DE595F-7AC7-4BF7-AD76-51C214760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FE3-DA17-424A-8E98-4B374F8F017B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1E14E821-346E-41BB-8CC2-336927FE7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7B425DC3-EB28-4AEA-851A-CDC4056F3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C7D9-42D1-4CE1-A025-B5A4BB66D919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17064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69798F36-5BC5-4AD1-84D1-0ADC69154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ttēla vietturis 2">
            <a:extLst>
              <a:ext uri="{FF2B5EF4-FFF2-40B4-BE49-F238E27FC236}">
                <a16:creationId xmlns:a16="http://schemas.microsoft.com/office/drawing/2014/main" id="{307619C0-0EF5-4B2B-951B-BD7A2A8181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02AC7EF5-6467-49AF-8EA3-DFD05C32A5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905BA741-5BB7-438B-B641-10951DDB5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FE3-DA17-424A-8E98-4B374F8F017B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8C056134-0C64-47C9-A4A0-6A2608F72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E6C8CA37-5311-4BD4-9BE0-54561708A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C7D9-42D1-4CE1-A025-B5A4BB66D919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84269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91710E91-B54F-4FA7-9D94-EBC7A25E6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AB20698D-91A0-4584-B041-E111B898DB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B913DBBB-68D0-4D75-9D67-025A0D92E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FE3-DA17-424A-8E98-4B374F8F017B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8D2E5854-11E9-40A6-A611-C26D4A19D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8BA8A39B-E562-4355-BED5-4B510FFC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C7D9-42D1-4CE1-A025-B5A4BB66D919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99421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>
            <a:extLst>
              <a:ext uri="{FF2B5EF4-FFF2-40B4-BE49-F238E27FC236}">
                <a16:creationId xmlns:a16="http://schemas.microsoft.com/office/drawing/2014/main" id="{CEED5ABE-AAA3-40C9-AAE3-FBC41FFB30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0465A4D1-D32A-4308-93A2-A199F3BA81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091D557C-B41D-4FB9-943B-7B6FC373E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FE3-DA17-424A-8E98-4B374F8F017B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0DF7B239-7C3A-439F-908C-6F52785FC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65FF2BA6-3F2E-43D2-8DE2-420F9C294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C7D9-42D1-4CE1-A025-B5A4BB66D919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71362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30B83B32-71DC-4F0B-A124-CC9473604682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6197E274-8BC5-4182-9755-81B99E66305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76097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30B83B32-71DC-4F0B-A124-CC9473604682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6197E274-8BC5-4182-9755-81B99E66305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5637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30B83B32-71DC-4F0B-A124-CC9473604682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6197E274-8BC5-4182-9755-81B99E66305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268723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30B83B32-71DC-4F0B-A124-CC9473604682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6197E274-8BC5-4182-9755-81B99E66305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299273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30B83B32-71DC-4F0B-A124-CC9473604682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6197E274-8BC5-4182-9755-81B99E66305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580189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30B83B32-71DC-4F0B-A124-CC9473604682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6197E274-8BC5-4182-9755-81B99E66305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48229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30B83B32-71DC-4F0B-A124-CC9473604682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6197E274-8BC5-4182-9755-81B99E66305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805443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30B83B32-71DC-4F0B-A124-CC9473604682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6197E274-8BC5-4182-9755-81B99E66305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625044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/>
              <a:t>Noklikšķiniet uz ikonas, lai pievienotu attēlu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30B83B32-71DC-4F0B-A124-CC9473604682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6197E274-8BC5-4182-9755-81B99E66305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803337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30B83B32-71DC-4F0B-A124-CC9473604682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6197E274-8BC5-4182-9755-81B99E66305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005544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30B83B32-71DC-4F0B-A124-CC9473604682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6197E274-8BC5-4182-9755-81B99E66305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371065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60675-5103-4C0C-B7EF-E87DBC99A054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2429B-9A7C-45FC-AA68-81F0F7C29C3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676512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60675-5103-4C0C-B7EF-E87DBC99A054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2429B-9A7C-45FC-AA68-81F0F7C29C3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824549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60675-5103-4C0C-B7EF-E87DBC99A054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2429B-9A7C-45FC-AA68-81F0F7C29C3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390038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60675-5103-4C0C-B7EF-E87DBC99A054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2429B-9A7C-45FC-AA68-81F0F7C29C3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250066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60675-5103-4C0C-B7EF-E87DBC99A054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2429B-9A7C-45FC-AA68-81F0F7C29C3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218627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60675-5103-4C0C-B7EF-E87DBC99A054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2429B-9A7C-45FC-AA68-81F0F7C29C3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953566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60675-5103-4C0C-B7EF-E87DBC99A054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2429B-9A7C-45FC-AA68-81F0F7C29C3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45544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60675-5103-4C0C-B7EF-E87DBC99A054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2429B-9A7C-45FC-AA68-81F0F7C29C3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473533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/>
              <a:t>Noklikšķiniet uz ikonas, lai pievienotu attēlu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60675-5103-4C0C-B7EF-E87DBC99A054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2429B-9A7C-45FC-AA68-81F0F7C29C3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31055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60675-5103-4C0C-B7EF-E87DBC99A054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2429B-9A7C-45FC-AA68-81F0F7C29C3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816162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60675-5103-4C0C-B7EF-E87DBC99A054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2429B-9A7C-45FC-AA68-81F0F7C29C3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67110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5044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74361C78-D42D-4530-9BF7-0AA80DF33E07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8A03A9B0-D1EA-46D8-9F6B-B3337EC2297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2485371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74361C78-D42D-4530-9BF7-0AA80DF33E07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8A03A9B0-D1EA-46D8-9F6B-B3337EC2297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819377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74361C78-D42D-4530-9BF7-0AA80DF33E07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8A03A9B0-D1EA-46D8-9F6B-B3337EC2297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684442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74361C78-D42D-4530-9BF7-0AA80DF33E07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8A03A9B0-D1EA-46D8-9F6B-B3337EC2297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545512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74361C78-D42D-4530-9BF7-0AA80DF33E07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8A03A9B0-D1EA-46D8-9F6B-B3337EC2297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662052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74361C78-D42D-4530-9BF7-0AA80DF33E07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8A03A9B0-D1EA-46D8-9F6B-B3337EC2297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430280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lv-LV" dirty="0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dirty="0"/>
              <a:t>Rediģēt šablona teksta stilus</a:t>
            </a:r>
          </a:p>
          <a:p>
            <a:pPr lvl="1"/>
            <a:r>
              <a:rPr lang="lv-LV" dirty="0"/>
              <a:t>Otrais līmenis</a:t>
            </a:r>
          </a:p>
          <a:p>
            <a:pPr lvl="2"/>
            <a:r>
              <a:rPr lang="lv-LV" dirty="0"/>
              <a:t>Trešais līmenis</a:t>
            </a:r>
          </a:p>
          <a:p>
            <a:pPr lvl="3"/>
            <a:r>
              <a:rPr lang="lv-LV" dirty="0"/>
              <a:t>Ceturtais līmenis</a:t>
            </a:r>
          </a:p>
          <a:p>
            <a:pPr lvl="4"/>
            <a:r>
              <a:rPr lang="lv-LV" dirty="0"/>
              <a:t>Piektais līmenis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 dirty="0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74361C78-D42D-4530-9BF7-0AA80DF33E07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8A03A9B0-D1EA-46D8-9F6B-B3337EC2297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210919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/>
              <a:t>Noklikšķiniet uz ikonas, lai pievienotu attēlu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74361C78-D42D-4530-9BF7-0AA80DF33E07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8A03A9B0-D1EA-46D8-9F6B-B3337EC2297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718439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74361C78-D42D-4530-9BF7-0AA80DF33E07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8A03A9B0-D1EA-46D8-9F6B-B3337EC2297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0473091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74361C78-D42D-4530-9BF7-0AA80DF33E07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8A03A9B0-D1EA-46D8-9F6B-B3337EC2297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161832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268AC-682A-47C2-BAC0-BAB5558E929D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A0E87-EDC6-41DA-9396-F3D8BB58F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301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268AC-682A-47C2-BAC0-BAB5558E929D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A0E87-EDC6-41DA-9396-F3D8BB58F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14990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268AC-682A-47C2-BAC0-BAB5558E929D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A0E87-EDC6-41DA-9396-F3D8BB58F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631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268AC-682A-47C2-BAC0-BAB5558E929D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A0E87-EDC6-41DA-9396-F3D8BB58F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0409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268AC-682A-47C2-BAC0-BAB5558E929D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A0E87-EDC6-41DA-9396-F3D8BB58F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78819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268AC-682A-47C2-BAC0-BAB5558E929D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A0E87-EDC6-41DA-9396-F3D8BB58F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36795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268AC-682A-47C2-BAC0-BAB5558E929D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A0E87-EDC6-41DA-9396-F3D8BB58F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57678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268AC-682A-47C2-BAC0-BAB5558E929D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A0E87-EDC6-41DA-9396-F3D8BB58F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00918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/>
              <a:t>Noklikšķiniet uz ikonas, lai pievienotu attēlu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268AC-682A-47C2-BAC0-BAB5558E929D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A0E87-EDC6-41DA-9396-F3D8BB58F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23955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268AC-682A-47C2-BAC0-BAB5558E929D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A0E87-EDC6-41DA-9396-F3D8BB58F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516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268AC-682A-47C2-BAC0-BAB5558E929D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A0E87-EDC6-41DA-9396-F3D8BB58F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145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19" Type="http://schemas.openxmlformats.org/officeDocument/2006/relationships/hyperlink" Target="http://rigasklimats.lv/" TargetMode="Externa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>
            <a:extLst>
              <a:ext uri="{FF2B5EF4-FFF2-40B4-BE49-F238E27FC236}">
                <a16:creationId xmlns:a16="http://schemas.microsoft.com/office/drawing/2014/main" id="{698D937C-46EB-45B3-A869-04320B633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E472AB24-B6F5-4AA6-B80F-8C8CD69E3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03BF3A7C-18F2-49AA-984E-8868FF8621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16FE3-DA17-424A-8E98-4B374F8F017B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E19266BF-BB42-4626-A8A0-83E91F554E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2016E1CC-521D-4C85-BB89-706C6047DC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7C7D9-42D1-4CE1-A025-B5A4BB66D919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70200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v-LV" dirty="0"/>
              <a:t>Line 1</a:t>
            </a:r>
            <a:br>
              <a:rPr lang="lv-LV" dirty="0"/>
            </a:br>
            <a:r>
              <a:rPr lang="lv-LV" dirty="0"/>
              <a:t>Line 1</a:t>
            </a:r>
            <a:br>
              <a:rPr lang="lv-LV" dirty="0"/>
            </a:br>
            <a:r>
              <a:rPr lang="lv-LV" dirty="0"/>
              <a:t>Line 1</a:t>
            </a:r>
            <a:br>
              <a:rPr lang="lv-LV" dirty="0"/>
            </a:br>
            <a:r>
              <a:rPr lang="lv-LV" dirty="0"/>
              <a:t>Line 1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dirty="0"/>
              <a:t>Rediģēt šablona teksta stilus</a:t>
            </a:r>
          </a:p>
          <a:p>
            <a:pPr lvl="1"/>
            <a:r>
              <a:rPr lang="lv-LV" dirty="0"/>
              <a:t>Otrais līmenis</a:t>
            </a:r>
          </a:p>
          <a:p>
            <a:pPr lvl="2"/>
            <a:r>
              <a:rPr lang="lv-LV" dirty="0"/>
              <a:t>Trešais līmenis</a:t>
            </a:r>
          </a:p>
          <a:p>
            <a:pPr lvl="3"/>
            <a:r>
              <a:rPr lang="lv-LV" dirty="0"/>
              <a:t>Ceturtais līmenis</a:t>
            </a:r>
          </a:p>
          <a:p>
            <a:pPr lvl="4"/>
            <a:r>
              <a:rPr lang="lv-LV" dirty="0"/>
              <a:t>Piektais līmenis</a:t>
            </a:r>
            <a:endParaRPr lang="en-US" dirty="0"/>
          </a:p>
        </p:txBody>
      </p:sp>
      <p:pic>
        <p:nvPicPr>
          <p:cNvPr id="9" name="Picture 2" descr="http://www.birdlifecyprus.org/upload/logos/LOGOSFinal_Page_1.jpg"/>
          <p:cNvPicPr>
            <a:picLocks noChangeAspect="1" noChangeArrowheads="1"/>
          </p:cNvPicPr>
          <p:nvPr userDrawn="1"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282"/>
          <a:stretch/>
        </p:blipFill>
        <p:spPr bwMode="auto">
          <a:xfrm>
            <a:off x="117281" y="6390729"/>
            <a:ext cx="919531" cy="46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Attēls 9"/>
          <p:cNvPicPr>
            <a:picLocks noChangeAspect="1"/>
          </p:cNvPicPr>
          <p:nvPr userDrawn="1"/>
        </p:nvPicPr>
        <p:blipFill rotWithShape="1">
          <a:blip r:embed="rId14"/>
          <a:srcRect r="41310"/>
          <a:stretch/>
        </p:blipFill>
        <p:spPr>
          <a:xfrm>
            <a:off x="2069491" y="6395702"/>
            <a:ext cx="2348872" cy="467734"/>
          </a:xfrm>
          <a:prstGeom prst="rect">
            <a:avLst/>
          </a:prstGeom>
        </p:spPr>
      </p:pic>
      <p:pic>
        <p:nvPicPr>
          <p:cNvPr id="11" name="Attēls 10" descr="Darba drosibas instituts 2013.indd - ddvvi_buklets_lv_2013.pdf - Mozilla Firefox"/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1" t="28704" r="25298" b="24259"/>
          <a:stretch/>
        </p:blipFill>
        <p:spPr>
          <a:xfrm>
            <a:off x="6695576" y="6422760"/>
            <a:ext cx="489141" cy="391518"/>
          </a:xfrm>
          <a:prstGeom prst="rect">
            <a:avLst/>
          </a:prstGeom>
        </p:spPr>
      </p:pic>
      <p:pic>
        <p:nvPicPr>
          <p:cNvPr id="12" name="Attēls 11" descr="Darba drosibas instituts 2013.indd - ddvvi_buklets_lv_2013.pdf - Mozilla Firefox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7" t="17592" r="10564" b="69260"/>
          <a:stretch/>
        </p:blipFill>
        <p:spPr>
          <a:xfrm>
            <a:off x="4721257" y="6516564"/>
            <a:ext cx="1671424" cy="265682"/>
          </a:xfrm>
          <a:prstGeom prst="rect">
            <a:avLst/>
          </a:prstGeom>
        </p:spPr>
      </p:pic>
      <p:cxnSp>
        <p:nvCxnSpPr>
          <p:cNvPr id="13" name="Taisns savienotājs 12"/>
          <p:cNvCxnSpPr/>
          <p:nvPr userDrawn="1"/>
        </p:nvCxnSpPr>
        <p:spPr>
          <a:xfrm>
            <a:off x="420413" y="6235262"/>
            <a:ext cx="11414235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4" name="Attēls 13" descr="Silava - Sākums - Mozilla Firefox"/>
          <p:cNvPicPr>
            <a:picLocks noChangeAspect="1"/>
          </p:cNvPicPr>
          <p:nvPr userDrawn="1"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01" t="60185" r="26598" b="20741"/>
          <a:stretch/>
        </p:blipFill>
        <p:spPr>
          <a:xfrm>
            <a:off x="8790839" y="6422760"/>
            <a:ext cx="395319" cy="391518"/>
          </a:xfrm>
          <a:prstGeom prst="rect">
            <a:avLst/>
          </a:prstGeom>
        </p:spPr>
      </p:pic>
      <p:sp>
        <p:nvSpPr>
          <p:cNvPr id="15" name="Taisnstūris 14"/>
          <p:cNvSpPr/>
          <p:nvPr userDrawn="1"/>
        </p:nvSpPr>
        <p:spPr>
          <a:xfrm>
            <a:off x="168081" y="6300789"/>
            <a:ext cx="1219200" cy="899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lv-LV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līdzfinansē</a:t>
            </a:r>
          </a:p>
        </p:txBody>
      </p:sp>
      <p:sp>
        <p:nvSpPr>
          <p:cNvPr id="16" name="Taisnstūris 15"/>
          <p:cNvSpPr/>
          <p:nvPr userDrawn="1"/>
        </p:nvSpPr>
        <p:spPr>
          <a:xfrm>
            <a:off x="2037737" y="6300789"/>
            <a:ext cx="1489491" cy="899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lv-LV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Vadošais partneris</a:t>
            </a:r>
          </a:p>
        </p:txBody>
      </p:sp>
      <p:sp>
        <p:nvSpPr>
          <p:cNvPr id="17" name="Taisnstūris 16"/>
          <p:cNvSpPr/>
          <p:nvPr userDrawn="1"/>
        </p:nvSpPr>
        <p:spPr>
          <a:xfrm>
            <a:off x="4600603" y="6300789"/>
            <a:ext cx="1489491" cy="899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lv-LV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Partneri:</a:t>
            </a:r>
          </a:p>
        </p:txBody>
      </p:sp>
      <p:pic>
        <p:nvPicPr>
          <p:cNvPr id="18" name="Picture 2" descr="http://www.music.lv/upload/pages/22/LogoRigasDome1.jpg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0415" y="6449818"/>
            <a:ext cx="638607" cy="355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aisnstūris 18"/>
          <p:cNvSpPr/>
          <p:nvPr userDrawn="1"/>
        </p:nvSpPr>
        <p:spPr>
          <a:xfrm>
            <a:off x="7184717" y="6390730"/>
            <a:ext cx="1489491" cy="3915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lv-LV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RSU Darba drošības un vides veselības institūts</a:t>
            </a:r>
          </a:p>
        </p:txBody>
      </p:sp>
      <p:sp>
        <p:nvSpPr>
          <p:cNvPr id="20" name="Taisnstūris 19"/>
          <p:cNvSpPr/>
          <p:nvPr userDrawn="1"/>
        </p:nvSpPr>
        <p:spPr>
          <a:xfrm>
            <a:off x="9302788" y="6394946"/>
            <a:ext cx="1489491" cy="3915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lv-LV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Latvijas valsts mežzinātnes institūts «Silava»</a:t>
            </a:r>
          </a:p>
        </p:txBody>
      </p:sp>
      <p:sp>
        <p:nvSpPr>
          <p:cNvPr id="21" name="Taisnstūris 20"/>
          <p:cNvSpPr/>
          <p:nvPr userDrawn="1"/>
        </p:nvSpPr>
        <p:spPr>
          <a:xfrm>
            <a:off x="10609054" y="6390729"/>
            <a:ext cx="1581063" cy="3915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lv-LV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Projekta vietne</a:t>
            </a:r>
          </a:p>
          <a:p>
            <a:pPr algn="l"/>
            <a:r>
              <a:rPr lang="lv-LV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19"/>
              </a:rPr>
              <a:t>http://rigasklimats.lv</a:t>
            </a:r>
            <a:r>
              <a:rPr lang="lv-LV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5979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1"/>
          </a:solidFill>
          <a:latin typeface="Helvetica World" panose="020B0500040000020004" pitchFamily="34" charset="0"/>
          <a:ea typeface="+mj-ea"/>
          <a:cs typeface="Helvetica World" panose="020B05000400000200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j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60675-5103-4C0C-B7EF-E87DBC99A054}" type="datetimeFigureOut">
              <a:rPr lang="lv-LV" smtClean="0"/>
              <a:t>24.09.2019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2429B-9A7C-45FC-AA68-81F0F7C29C3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83970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v-LV" dirty="0"/>
              <a:t>Line 1</a:t>
            </a:r>
            <a:br>
              <a:rPr lang="lv-LV" dirty="0"/>
            </a:br>
            <a:r>
              <a:rPr lang="lv-LV" dirty="0"/>
              <a:t>Line 1</a:t>
            </a:r>
            <a:br>
              <a:rPr lang="lv-LV" dirty="0"/>
            </a:br>
            <a:r>
              <a:rPr lang="lv-LV" dirty="0"/>
              <a:t>Line 1</a:t>
            </a:r>
            <a:br>
              <a:rPr lang="lv-LV" dirty="0"/>
            </a:br>
            <a:r>
              <a:rPr lang="lv-LV" dirty="0"/>
              <a:t>Line 1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dirty="0"/>
              <a:t>Rediģēt šablona teksta stilus</a:t>
            </a:r>
          </a:p>
          <a:p>
            <a:pPr lvl="1"/>
            <a:r>
              <a:rPr lang="lv-LV" dirty="0"/>
              <a:t>Otrais līmenis</a:t>
            </a:r>
          </a:p>
          <a:p>
            <a:pPr lvl="2"/>
            <a:r>
              <a:rPr lang="lv-LV" dirty="0"/>
              <a:t>Trešais līmenis</a:t>
            </a:r>
          </a:p>
          <a:p>
            <a:pPr lvl="3"/>
            <a:r>
              <a:rPr lang="lv-LV" dirty="0"/>
              <a:t>Ceturtais līmenis</a:t>
            </a:r>
          </a:p>
          <a:p>
            <a:pPr lvl="4"/>
            <a:r>
              <a:rPr lang="lv-LV" dirty="0"/>
              <a:t>Piektais līmenis</a:t>
            </a:r>
            <a:endParaRPr lang="en-US" dirty="0"/>
          </a:p>
        </p:txBody>
      </p:sp>
      <p:pic>
        <p:nvPicPr>
          <p:cNvPr id="7" name="Picture 2" descr="http://www.birdlifecyprus.org/upload/logos/LOGOSFinal_Page_1.jpg"/>
          <p:cNvPicPr>
            <a:picLocks noChangeAspect="1" noChangeArrowheads="1"/>
          </p:cNvPicPr>
          <p:nvPr userDrawn="1"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282"/>
          <a:stretch/>
        </p:blipFill>
        <p:spPr bwMode="auto">
          <a:xfrm>
            <a:off x="838200" y="6390729"/>
            <a:ext cx="919531" cy="46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ttēls 7"/>
          <p:cNvPicPr>
            <a:picLocks noChangeAspect="1"/>
          </p:cNvPicPr>
          <p:nvPr userDrawn="1"/>
        </p:nvPicPr>
        <p:blipFill rotWithShape="1">
          <a:blip r:embed="rId14"/>
          <a:srcRect r="41310"/>
          <a:stretch/>
        </p:blipFill>
        <p:spPr>
          <a:xfrm>
            <a:off x="2790409" y="6395702"/>
            <a:ext cx="2348872" cy="467734"/>
          </a:xfrm>
          <a:prstGeom prst="rect">
            <a:avLst/>
          </a:prstGeom>
        </p:spPr>
      </p:pic>
      <p:pic>
        <p:nvPicPr>
          <p:cNvPr id="9" name="Attēls 8" descr="Darba drosibas instituts 2013.indd - ddvvi_buklets_lv_2013.pdf - Mozilla Firefox"/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1" t="28704" r="25298" b="24259"/>
          <a:stretch/>
        </p:blipFill>
        <p:spPr>
          <a:xfrm>
            <a:off x="7416495" y="6422760"/>
            <a:ext cx="489141" cy="391518"/>
          </a:xfrm>
          <a:prstGeom prst="rect">
            <a:avLst/>
          </a:prstGeom>
        </p:spPr>
      </p:pic>
      <p:pic>
        <p:nvPicPr>
          <p:cNvPr id="10" name="Attēls 9" descr="Darba drosibas instituts 2013.indd - ddvvi_buklets_lv_2013.pdf - Mozilla Firefox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7" t="17592" r="10564" b="69260"/>
          <a:stretch/>
        </p:blipFill>
        <p:spPr>
          <a:xfrm>
            <a:off x="5442176" y="6516564"/>
            <a:ext cx="1671424" cy="265682"/>
          </a:xfrm>
          <a:prstGeom prst="rect">
            <a:avLst/>
          </a:prstGeom>
        </p:spPr>
      </p:pic>
      <p:cxnSp>
        <p:nvCxnSpPr>
          <p:cNvPr id="11" name="Taisns savienotājs 10"/>
          <p:cNvCxnSpPr/>
          <p:nvPr userDrawn="1"/>
        </p:nvCxnSpPr>
        <p:spPr>
          <a:xfrm>
            <a:off x="420413" y="6235262"/>
            <a:ext cx="11414235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2" name="Attēls 11" descr="Silava - Sākums - Mozilla Firefox"/>
          <p:cNvPicPr>
            <a:picLocks noChangeAspect="1"/>
          </p:cNvPicPr>
          <p:nvPr userDrawn="1"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01" t="60185" r="26598" b="20741"/>
          <a:stretch/>
        </p:blipFill>
        <p:spPr>
          <a:xfrm>
            <a:off x="9511758" y="6422760"/>
            <a:ext cx="395319" cy="391518"/>
          </a:xfrm>
          <a:prstGeom prst="rect">
            <a:avLst/>
          </a:prstGeom>
        </p:spPr>
      </p:pic>
      <p:sp>
        <p:nvSpPr>
          <p:cNvPr id="13" name="Taisnstūris 12"/>
          <p:cNvSpPr/>
          <p:nvPr userDrawn="1"/>
        </p:nvSpPr>
        <p:spPr>
          <a:xfrm>
            <a:off x="889000" y="6300789"/>
            <a:ext cx="1219200" cy="899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lv-LV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līdzfinansē</a:t>
            </a:r>
          </a:p>
        </p:txBody>
      </p:sp>
      <p:sp>
        <p:nvSpPr>
          <p:cNvPr id="14" name="Taisnstūris 13"/>
          <p:cNvSpPr/>
          <p:nvPr userDrawn="1"/>
        </p:nvSpPr>
        <p:spPr>
          <a:xfrm>
            <a:off x="2758656" y="6300789"/>
            <a:ext cx="1489491" cy="899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lv-LV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Vadošais partneris</a:t>
            </a:r>
          </a:p>
        </p:txBody>
      </p:sp>
      <p:sp>
        <p:nvSpPr>
          <p:cNvPr id="15" name="Taisnstūris 14"/>
          <p:cNvSpPr/>
          <p:nvPr userDrawn="1"/>
        </p:nvSpPr>
        <p:spPr>
          <a:xfrm>
            <a:off x="5321521" y="6300789"/>
            <a:ext cx="1489491" cy="899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lv-LV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Partneri:</a:t>
            </a:r>
          </a:p>
        </p:txBody>
      </p:sp>
      <p:pic>
        <p:nvPicPr>
          <p:cNvPr id="2050" name="Picture 2" descr="http://www.music.lv/upload/pages/22/LogoRigasDome1.jpg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1334" y="6449818"/>
            <a:ext cx="638607" cy="355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aisnstūris 16"/>
          <p:cNvSpPr/>
          <p:nvPr userDrawn="1"/>
        </p:nvSpPr>
        <p:spPr>
          <a:xfrm>
            <a:off x="7905636" y="6390730"/>
            <a:ext cx="1489491" cy="3915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lv-LV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RSU Darba drošības un vides veselības institūts</a:t>
            </a:r>
          </a:p>
        </p:txBody>
      </p:sp>
      <p:sp>
        <p:nvSpPr>
          <p:cNvPr id="18" name="Taisnstūris 17"/>
          <p:cNvSpPr/>
          <p:nvPr userDrawn="1"/>
        </p:nvSpPr>
        <p:spPr>
          <a:xfrm>
            <a:off x="10023707" y="6394946"/>
            <a:ext cx="1489491" cy="3915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lv-LV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Latvijas valsts mežzinātnes institūts «Silava»</a:t>
            </a:r>
          </a:p>
        </p:txBody>
      </p:sp>
    </p:spTree>
    <p:extLst>
      <p:ext uri="{BB962C8B-B14F-4D97-AF65-F5344CB8AC3E}">
        <p14:creationId xmlns:p14="http://schemas.microsoft.com/office/powerpoint/2010/main" val="718566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1"/>
          </a:solidFill>
          <a:latin typeface="Helvetica World" panose="020B0500040000020004" pitchFamily="34" charset="0"/>
          <a:ea typeface="+mj-ea"/>
          <a:cs typeface="Helvetica World" panose="020B05000400000200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dirty="0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268AC-682A-47C2-BAC0-BAB5558E929D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A0E87-EDC6-41DA-9396-F3D8BB58F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744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rigasklimats.mozello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jpeg"/><Relationship Id="rId4" Type="http://schemas.openxmlformats.org/officeDocument/2006/relationships/image" Target="../media/image42.png"/><Relationship Id="rId9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8254AB61-3BA7-4482-BBDF-FA4A064F2E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v-LV" dirty="0"/>
              <a:t>Ilgtspēja Rīgā.</a:t>
            </a:r>
            <a:br>
              <a:rPr lang="lv-LV" dirty="0"/>
            </a:br>
            <a:r>
              <a:rPr lang="lv-LV" dirty="0"/>
              <a:t>Ēka, kvartāls, pilsēta</a:t>
            </a:r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C7974A0A-497D-439E-B3F5-4723EC3481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v-LV" dirty="0"/>
              <a:t>Gvido Princis, «Rīgas pilsētas arhitekta biroja» direktors,</a:t>
            </a:r>
          </a:p>
          <a:p>
            <a:r>
              <a:rPr lang="lv-LV" dirty="0"/>
              <a:t>Rīgas pilsētas arhitekts</a:t>
            </a:r>
          </a:p>
          <a:p>
            <a:r>
              <a:rPr lang="lv-LV" dirty="0"/>
              <a:t>24.09.2019.</a:t>
            </a:r>
          </a:p>
        </p:txBody>
      </p:sp>
    </p:spTree>
    <p:extLst>
      <p:ext uri="{BB962C8B-B14F-4D97-AF65-F5344CB8AC3E}">
        <p14:creationId xmlns:p14="http://schemas.microsoft.com/office/powerpoint/2010/main" val="295114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C6C44287-1AD1-482D-A416-01E836848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Ilgtspēja 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0013FC60-D0B0-4165-8723-6987C18F9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atbildīga attieksme pret vidi kopumā</a:t>
            </a:r>
          </a:p>
          <a:p>
            <a:r>
              <a:rPr lang="lv-LV" dirty="0"/>
              <a:t>vides ilgtspēja saistīta ar vides dažādību, gan nākotnes, gan šodienas kontekstā</a:t>
            </a:r>
          </a:p>
          <a:p>
            <a:r>
              <a:rPr lang="lv-LV" dirty="0"/>
              <a:t>dažādība ir nosacījums izvēlei, gan šodien, gan rīt</a:t>
            </a:r>
          </a:p>
          <a:p>
            <a:endParaRPr lang="lv-LV" dirty="0"/>
          </a:p>
          <a:p>
            <a:pPr marL="0" indent="0">
              <a:buNone/>
            </a:pPr>
            <a:r>
              <a:rPr lang="lv-LV" b="1" dirty="0"/>
              <a:t>Rīgas pilsētas ilgtspējīga attīstība*</a:t>
            </a:r>
            <a:endParaRPr lang="lv-LV" dirty="0">
              <a:hlinkClick r:id="rId2"/>
            </a:endParaRPr>
          </a:p>
          <a:p>
            <a:pPr marL="0" indent="0">
              <a:buNone/>
            </a:pPr>
            <a:r>
              <a:rPr lang="lv-LV" dirty="0">
                <a:hlinkClick r:id="rId2"/>
              </a:rPr>
              <a:t>http://rigasklimats.mozello.com/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4156023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ttēls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33" y="715331"/>
            <a:ext cx="4706493" cy="55136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52651" y="822743"/>
            <a:ext cx="33611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lv-LV" b="1" dirty="0">
                <a:solidFill>
                  <a:prstClr val="black"/>
                </a:solidFill>
                <a:latin typeface="Calibri Light" panose="020F0302020204030204"/>
              </a:rPr>
              <a:t>1-Klimatam atbilstošā pilsētas forma</a:t>
            </a:r>
            <a:r>
              <a:rPr lang="lv-LV" dirty="0">
                <a:solidFill>
                  <a:prstClr val="black"/>
                </a:solidFill>
                <a:latin typeface="Calibri Light" panose="020F0302020204030204"/>
              </a:rPr>
              <a:t>: materiālu ietekme dažādajos mērogos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52649" y="1890793"/>
            <a:ext cx="33611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lv-LV" dirty="0">
                <a:solidFill>
                  <a:prstClr val="black"/>
                </a:solidFill>
                <a:latin typeface="Calibri Light" panose="020F0302020204030204"/>
              </a:rPr>
              <a:t>2-</a:t>
            </a:r>
            <a:r>
              <a:rPr lang="lv-LV" b="1" dirty="0">
                <a:solidFill>
                  <a:prstClr val="black"/>
                </a:solidFill>
                <a:latin typeface="Calibri Light" panose="020F0302020204030204"/>
              </a:rPr>
              <a:t>Izsauļota un nepārkarstoša dzīvošana</a:t>
            </a:r>
            <a:r>
              <a:rPr lang="lv-LV" dirty="0">
                <a:solidFill>
                  <a:prstClr val="black"/>
                </a:solidFill>
                <a:latin typeface="Calibri Light" panose="020F0302020204030204"/>
              </a:rPr>
              <a:t>: struktūras kā formas orientācijas ietekme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39549" y="2807771"/>
            <a:ext cx="35337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lv-LV" dirty="0">
                <a:solidFill>
                  <a:prstClr val="black"/>
                </a:solidFill>
                <a:latin typeface="Calibri Light" panose="020F0302020204030204"/>
              </a:rPr>
              <a:t>3-</a:t>
            </a:r>
            <a:r>
              <a:rPr lang="lv-LV" b="1" dirty="0">
                <a:solidFill>
                  <a:prstClr val="black"/>
                </a:solidFill>
                <a:latin typeface="Calibri Light" panose="020F0302020204030204"/>
              </a:rPr>
              <a:t>Izvedināmā un komfortabla pilsēttelpa</a:t>
            </a:r>
            <a:r>
              <a:rPr lang="lv-LV" dirty="0">
                <a:solidFill>
                  <a:prstClr val="black"/>
                </a:solidFill>
                <a:latin typeface="Calibri Light" panose="020F0302020204030204"/>
              </a:rPr>
              <a:t>: virsmas raupjuma nosacījumi uz siltuma un piesārņojuma pārnesi</a:t>
            </a:r>
          </a:p>
        </p:txBody>
      </p:sp>
      <p:sp>
        <p:nvSpPr>
          <p:cNvPr id="10" name="Taisnstūris 9"/>
          <p:cNvSpPr/>
          <p:nvPr/>
        </p:nvSpPr>
        <p:spPr>
          <a:xfrm>
            <a:off x="2152651" y="4010891"/>
            <a:ext cx="33611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lv-LV" dirty="0">
                <a:solidFill>
                  <a:prstClr val="black"/>
                </a:solidFill>
                <a:latin typeface="Calibri Light" panose="020F0302020204030204"/>
              </a:rPr>
              <a:t>4-</a:t>
            </a:r>
            <a:r>
              <a:rPr lang="lv-LV" b="1" dirty="0">
                <a:solidFill>
                  <a:prstClr val="black"/>
                </a:solidFill>
                <a:latin typeface="Calibri Light" panose="020F0302020204030204"/>
              </a:rPr>
              <a:t>Vietēja satiksme: </a:t>
            </a:r>
            <a:r>
              <a:rPr lang="lv-LV" dirty="0">
                <a:solidFill>
                  <a:prstClr val="black"/>
                </a:solidFill>
                <a:latin typeface="Calibri Light" panose="020F0302020204030204"/>
              </a:rPr>
              <a:t>kvartāla pielāgošanas kapacitāte, nepieciešamība pēc necaurlaidīgu segumu izmantošanas</a:t>
            </a:r>
            <a:endParaRPr lang="lv-LV" b="1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11" name="Taisnstūris 10"/>
          <p:cNvSpPr/>
          <p:nvPr/>
        </p:nvSpPr>
        <p:spPr>
          <a:xfrm>
            <a:off x="2152651" y="5065441"/>
            <a:ext cx="33611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lv-LV" dirty="0">
                <a:solidFill>
                  <a:prstClr val="black"/>
                </a:solidFill>
                <a:latin typeface="Calibri Light" panose="020F0302020204030204"/>
              </a:rPr>
              <a:t>5-</a:t>
            </a:r>
            <a:r>
              <a:rPr lang="lv-LV" b="1" dirty="0">
                <a:solidFill>
                  <a:prstClr val="black"/>
                </a:solidFill>
                <a:latin typeface="Calibri Light" panose="020F0302020204030204"/>
              </a:rPr>
              <a:t>Koptelpa: </a:t>
            </a:r>
            <a:r>
              <a:rPr lang="lv-LV" dirty="0">
                <a:solidFill>
                  <a:prstClr val="black"/>
                </a:solidFill>
                <a:latin typeface="Calibri Light" panose="020F0302020204030204"/>
              </a:rPr>
              <a:t>kvartāla pielāgošanas kapacitāte, iespēja ievest pielāgošanas aktivitātes un kontrole.</a:t>
            </a:r>
            <a:endParaRPr lang="lv-LV" b="1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12" name="Virsraksts 1"/>
          <p:cNvSpPr>
            <a:spLocks noGrp="1"/>
          </p:cNvSpPr>
          <p:nvPr>
            <p:ph type="title"/>
          </p:nvPr>
        </p:nvSpPr>
        <p:spPr>
          <a:xfrm>
            <a:off x="660734" y="386956"/>
            <a:ext cx="7886700" cy="457617"/>
          </a:xfrm>
        </p:spPr>
        <p:txBody>
          <a:bodyPr>
            <a:normAutofit/>
          </a:bodyPr>
          <a:lstStyle/>
          <a:p>
            <a:r>
              <a:rPr lang="lv-LV" dirty="0"/>
              <a:t>Telpiskās </a:t>
            </a:r>
            <a:r>
              <a:rPr lang="lv-LV" dirty="0">
                <a:solidFill>
                  <a:srgbClr val="FF0000"/>
                </a:solidFill>
              </a:rPr>
              <a:t>ilgtspējas</a:t>
            </a:r>
            <a:r>
              <a:rPr lang="lv-LV" dirty="0"/>
              <a:t> principi</a:t>
            </a:r>
          </a:p>
        </p:txBody>
      </p:sp>
    </p:spTree>
    <p:extLst>
      <p:ext uri="{BB962C8B-B14F-4D97-AF65-F5344CB8AC3E}">
        <p14:creationId xmlns:p14="http://schemas.microsoft.com/office/powerpoint/2010/main" val="758386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>
                <a:solidFill>
                  <a:srgbClr val="FF0000"/>
                </a:solidFill>
              </a:rPr>
              <a:t>Ilgtspēja kā atbilde problēmu laukiem, kopumiem</a:t>
            </a:r>
            <a:br>
              <a:rPr lang="lv-LV" dirty="0"/>
            </a:br>
            <a:r>
              <a:rPr lang="lv-LV" dirty="0"/>
              <a:t>Problēmu lauku veido mikroklimata problēmas, kuru cēloni pārklājas gandrīz visos gadījumos ar pilsētas  siltuma salas (PSS) cēloņiem. </a:t>
            </a:r>
          </a:p>
        </p:txBody>
      </p:sp>
      <p:pic>
        <p:nvPicPr>
          <p:cNvPr id="1030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530610" y="1584678"/>
            <a:ext cx="3681606" cy="441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587"/>
          <a:stretch/>
        </p:blipFill>
        <p:spPr bwMode="auto">
          <a:xfrm>
            <a:off x="8645249" y="1754858"/>
            <a:ext cx="3128266" cy="385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a 4"/>
          <p:cNvGrpSpPr/>
          <p:nvPr/>
        </p:nvGrpSpPr>
        <p:grpSpPr>
          <a:xfrm>
            <a:off x="418485" y="1584678"/>
            <a:ext cx="3608084" cy="4352637"/>
            <a:chOff x="4499992" y="949617"/>
            <a:chExt cx="4263813" cy="5143679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499992" y="2428533"/>
              <a:ext cx="4263813" cy="3664763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8" name="Attēls 7" descr="OCR-Oke-климаты-пограничного-слоя.pdf - Foxit Reader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99992" y="949617"/>
              <a:ext cx="2958405" cy="13762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4367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6165972" cy="6858000"/>
          </a:xfrm>
          <a:prstGeom prst="rect">
            <a:avLst/>
          </a:prstGeom>
        </p:spPr>
      </p:pic>
      <p:pic>
        <p:nvPicPr>
          <p:cNvPr id="5" name="Attēls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882" y="73479"/>
            <a:ext cx="4266118" cy="2505067"/>
          </a:xfrm>
          <a:prstGeom prst="rect">
            <a:avLst/>
          </a:prstGeom>
        </p:spPr>
      </p:pic>
      <p:sp>
        <p:nvSpPr>
          <p:cNvPr id="9" name="Virsraksts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Kvartālu izvēle</a:t>
            </a:r>
            <a:br>
              <a:rPr lang="lv-LV" dirty="0"/>
            </a:br>
            <a:r>
              <a:rPr lang="lv-LV" dirty="0"/>
              <a:t>ekspluatācijā nodošanas periods</a:t>
            </a:r>
          </a:p>
        </p:txBody>
      </p:sp>
      <p:pic>
        <p:nvPicPr>
          <p:cNvPr id="7" name="Attēls 6">
            <a:extLst>
              <a:ext uri="{FF2B5EF4-FFF2-40B4-BE49-F238E27FC236}">
                <a16:creationId xmlns:a16="http://schemas.microsoft.com/office/drawing/2014/main" id="{14D390D4-92CE-476F-98EA-0605320704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574" y="0"/>
            <a:ext cx="6154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975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/>
              <a:t>1-Klimatam atbilstošā pilsētas  virsma</a:t>
            </a:r>
            <a:br>
              <a:rPr lang="lv-LV" dirty="0"/>
            </a:br>
            <a:r>
              <a:rPr lang="lv-LV" dirty="0"/>
              <a:t>Raksturo pilsētas pakļautību draudiem, jo parāda pilsētas siltuma salas formu—pakļautības zonu </a:t>
            </a:r>
          </a:p>
        </p:txBody>
      </p:sp>
      <p:graphicFrame>
        <p:nvGraphicFramePr>
          <p:cNvPr id="4" name="Satura vietturis 3"/>
          <p:cNvGraphicFramePr>
            <a:graphicFrameLocks noGrp="1"/>
          </p:cNvGraphicFramePr>
          <p:nvPr>
            <p:ph idx="1"/>
          </p:nvPr>
        </p:nvGraphicFramePr>
        <p:xfrm>
          <a:off x="2152650" y="1825625"/>
          <a:ext cx="7886700" cy="3642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3339">
                  <a:extLst>
                    <a:ext uri="{9D8B030D-6E8A-4147-A177-3AD203B41FA5}">
                      <a16:colId xmlns:a16="http://schemas.microsoft.com/office/drawing/2014/main" val="1260505796"/>
                    </a:ext>
                  </a:extLst>
                </a:gridCol>
                <a:gridCol w="420130">
                  <a:extLst>
                    <a:ext uri="{9D8B030D-6E8A-4147-A177-3AD203B41FA5}">
                      <a16:colId xmlns:a16="http://schemas.microsoft.com/office/drawing/2014/main" val="1423821773"/>
                    </a:ext>
                  </a:extLst>
                </a:gridCol>
                <a:gridCol w="2308551">
                  <a:extLst>
                    <a:ext uri="{9D8B030D-6E8A-4147-A177-3AD203B41FA5}">
                      <a16:colId xmlns:a16="http://schemas.microsoft.com/office/drawing/2014/main" val="1208285501"/>
                    </a:ext>
                  </a:extLst>
                </a:gridCol>
                <a:gridCol w="447006">
                  <a:extLst>
                    <a:ext uri="{9D8B030D-6E8A-4147-A177-3AD203B41FA5}">
                      <a16:colId xmlns:a16="http://schemas.microsoft.com/office/drawing/2014/main" val="3382590956"/>
                    </a:ext>
                  </a:extLst>
                </a:gridCol>
                <a:gridCol w="2707674">
                  <a:extLst>
                    <a:ext uri="{9D8B030D-6E8A-4147-A177-3AD203B41FA5}">
                      <a16:colId xmlns:a16="http://schemas.microsoft.com/office/drawing/2014/main" val="1881773892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Risinājumi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934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Konteksts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Konflikts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Konfigurācija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923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v-LV" sz="1400" dirty="0"/>
                        <a:t>Ēka, ēku ansamblis, ārtelpa R30–R100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ym typeface="Wingdings" panose="05000000000000000000" pitchFamily="2" charset="2"/>
                        </a:rPr>
                        <a:t>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/>
                        <a:t>Saules starojuma un albedo, skaņas avotu un reflektējošo</a:t>
                      </a:r>
                      <a:r>
                        <a:rPr lang="lv-LV" sz="1400" baseline="0" dirty="0"/>
                        <a:t> virsmu, aizvēja un piesārņojuma avotu;</a:t>
                      </a:r>
                    </a:p>
                    <a:p>
                      <a:r>
                        <a:rPr lang="lv-LV" sz="1400" baseline="0" dirty="0"/>
                        <a:t>Lietus ūdens daudzuma un virsmas spējas infiltrēt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ym typeface="Wingdings" panose="05000000000000000000" pitchFamily="2" charset="2"/>
                        </a:rPr>
                        <a:t>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/>
                        <a:t>1 ārtelpu dienvidaustrumu mala</a:t>
                      </a:r>
                    </a:p>
                    <a:p>
                      <a:r>
                        <a:rPr lang="lv-LV" sz="1400" dirty="0"/>
                        <a:t>2 ēku un ēku ansambļu dienvidu fasādes</a:t>
                      </a:r>
                    </a:p>
                    <a:p>
                      <a:r>
                        <a:rPr lang="lv-LV" sz="1400" dirty="0"/>
                        <a:t>3 Zaļās ielas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954486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r>
                        <a:rPr lang="lv-LV" sz="1400" b="1" dirty="0"/>
                        <a:t>Kvartālu plānojuma</a:t>
                      </a:r>
                      <a:r>
                        <a:rPr lang="lv-LV" sz="1400" b="1" baseline="0" dirty="0"/>
                        <a:t> </a:t>
                      </a:r>
                      <a:r>
                        <a:rPr lang="lv-LV" sz="1400" b="1" dirty="0"/>
                        <a:t>principi</a:t>
                      </a:r>
                      <a:endParaRPr lang="en-US" sz="1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264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v-LV" sz="1400" dirty="0"/>
                        <a:t>Zemes izmantošana R300…1000m</a:t>
                      </a:r>
                    </a:p>
                    <a:p>
                      <a:r>
                        <a:rPr lang="lv-LV" sz="1400" dirty="0"/>
                        <a:t>Blīvi apbūvētie kvartāli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ym typeface="Wingdings" panose="05000000000000000000" pitchFamily="2" charset="2"/>
                        </a:rPr>
                        <a:t>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/>
                        <a:t>Publiskā ārtelpa un ēku</a:t>
                      </a:r>
                      <a:r>
                        <a:rPr lang="lv-LV" sz="1400" baseline="0" dirty="0"/>
                        <a:t> platība (intensitāte, brīva teritorija);</a:t>
                      </a:r>
                    </a:p>
                    <a:p>
                      <a:r>
                        <a:rPr lang="lv-LV" sz="1400" baseline="0" dirty="0"/>
                        <a:t>Apstādījumu spēja samazināt PSS 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ym typeface="Wingdings" panose="05000000000000000000" pitchFamily="2" charset="2"/>
                        </a:rPr>
                        <a:t>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/>
                        <a:t>4 Apbūves tipi</a:t>
                      </a:r>
                    </a:p>
                    <a:p>
                      <a:r>
                        <a:rPr lang="lv-LV" sz="1400" dirty="0"/>
                        <a:t>5 «Standarta apstādījumu struktūra»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449311"/>
                  </a:ext>
                </a:extLst>
              </a:tr>
            </a:tbl>
          </a:graphicData>
        </a:graphic>
      </p:graphicFrame>
      <p:sp>
        <p:nvSpPr>
          <p:cNvPr id="7" name="Taisnstūris 6"/>
          <p:cNvSpPr/>
          <p:nvPr/>
        </p:nvSpPr>
        <p:spPr>
          <a:xfrm>
            <a:off x="2152650" y="5313405"/>
            <a:ext cx="7886700" cy="5409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defTabSz="457200"/>
            <a:r>
              <a:rPr lang="lv-LV" dirty="0">
                <a:solidFill>
                  <a:prstClr val="black"/>
                </a:solidFill>
                <a:latin typeface="Calibri" panose="020F0502020204030204"/>
              </a:rPr>
              <a:t>Avots: van </a:t>
            </a:r>
            <a:r>
              <a:rPr lang="lv-LV" dirty="0" err="1">
                <a:solidFill>
                  <a:prstClr val="black"/>
                </a:solidFill>
                <a:latin typeface="Calibri" panose="020F0502020204030204"/>
              </a:rPr>
              <a:t>Esch</a:t>
            </a: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56592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9530" y="0"/>
            <a:ext cx="6152940" cy="6858000"/>
          </a:xfrm>
          <a:prstGeom prst="rect">
            <a:avLst/>
          </a:prstGeom>
        </p:spPr>
      </p:pic>
      <p:grpSp>
        <p:nvGrpSpPr>
          <p:cNvPr id="3" name="Grupa 2">
            <a:extLst>
              <a:ext uri="{FF2B5EF4-FFF2-40B4-BE49-F238E27FC236}">
                <a16:creationId xmlns:a16="http://schemas.microsoft.com/office/drawing/2014/main" id="{93FD1FEF-8B68-4F80-9EE6-C546E8DF0CA3}"/>
              </a:ext>
            </a:extLst>
          </p:cNvPr>
          <p:cNvGrpSpPr/>
          <p:nvPr/>
        </p:nvGrpSpPr>
        <p:grpSpPr>
          <a:xfrm>
            <a:off x="3019530" y="0"/>
            <a:ext cx="7378127" cy="6858000"/>
            <a:chOff x="3019530" y="0"/>
            <a:chExt cx="7378127" cy="6858000"/>
          </a:xfrm>
        </p:grpSpPr>
        <p:pic>
          <p:nvPicPr>
            <p:cNvPr id="4" name="Attēls 3">
              <a:extLst>
                <a:ext uri="{FF2B5EF4-FFF2-40B4-BE49-F238E27FC236}">
                  <a16:creationId xmlns:a16="http://schemas.microsoft.com/office/drawing/2014/main" id="{A02A6549-1DDF-4A43-8B09-19E7BFEE2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19530" y="0"/>
              <a:ext cx="6152940" cy="6858000"/>
            </a:xfrm>
            <a:prstGeom prst="rect">
              <a:avLst/>
            </a:prstGeom>
          </p:spPr>
        </p:pic>
        <p:pic>
          <p:nvPicPr>
            <p:cNvPr id="5" name="Attēls 4">
              <a:extLst>
                <a:ext uri="{FF2B5EF4-FFF2-40B4-BE49-F238E27FC236}">
                  <a16:creationId xmlns:a16="http://schemas.microsoft.com/office/drawing/2014/main" id="{DCB93DB4-60A1-4AF8-BF2B-AA2994BAC8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32059" y="4663273"/>
              <a:ext cx="1292352" cy="2090928"/>
            </a:xfrm>
            <a:prstGeom prst="rect">
              <a:avLst/>
            </a:prstGeom>
          </p:spPr>
        </p:pic>
        <p:sp>
          <p:nvSpPr>
            <p:cNvPr id="6" name="Taisnstūris 5">
              <a:extLst>
                <a:ext uri="{FF2B5EF4-FFF2-40B4-BE49-F238E27FC236}">
                  <a16:creationId xmlns:a16="http://schemas.microsoft.com/office/drawing/2014/main" id="{94E38DD1-3F7B-4E8E-A7F1-4E2531A1B317}"/>
                </a:ext>
              </a:extLst>
            </p:cNvPr>
            <p:cNvSpPr/>
            <p:nvPr/>
          </p:nvSpPr>
          <p:spPr>
            <a:xfrm>
              <a:off x="8855104" y="3840481"/>
              <a:ext cx="1542553" cy="6917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lv-LV" dirty="0" err="1">
                  <a:solidFill>
                    <a:prstClr val="white"/>
                  </a:solidFill>
                  <a:latin typeface="Calibri" panose="020F0502020204030204"/>
                </a:rPr>
                <a:t>Surface</a:t>
              </a:r>
              <a:r>
                <a:rPr lang="lv-LV" dirty="0">
                  <a:solidFill>
                    <a:prstClr val="white"/>
                  </a:solidFill>
                  <a:latin typeface="Calibri" panose="020F0502020204030204"/>
                </a:rPr>
                <a:t> temp., C°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2936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/>
              <a:t>Asfaltētās ielas:</a:t>
            </a:r>
            <a:br>
              <a:rPr lang="lv-LV" dirty="0"/>
            </a:br>
            <a:r>
              <a:rPr lang="lv-LV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Asfalts </a:t>
            </a:r>
            <a:r>
              <a:rPr lang="lv-LV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 siltuma uzkrājumi  sajūtams siltums</a:t>
            </a:r>
            <a:br>
              <a:rPr lang="lv-LV" dirty="0">
                <a:sym typeface="Wingdings" panose="05000000000000000000" pitchFamily="2" charset="2"/>
              </a:rPr>
            </a:br>
            <a:r>
              <a:rPr lang="lv-LV" dirty="0">
                <a:sym typeface="Wingdings" panose="05000000000000000000" pitchFamily="2" charset="2"/>
              </a:rPr>
              <a:t>Zaļās ielas:</a:t>
            </a:r>
            <a:br>
              <a:rPr lang="lv-LV" dirty="0">
                <a:sym typeface="Wingdings" panose="05000000000000000000" pitchFamily="2" charset="2"/>
              </a:rPr>
            </a:br>
            <a:r>
              <a:rPr lang="lv-LV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Asfalts  iztvaikošana  latentais siltums</a:t>
            </a:r>
            <a:endParaRPr lang="lv-LV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Attēls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" t="1197" r="364" b="5646"/>
          <a:stretch/>
        </p:blipFill>
        <p:spPr>
          <a:xfrm>
            <a:off x="5118102" y="2008360"/>
            <a:ext cx="4165930" cy="4165930"/>
          </a:xfrm>
          <a:prstGeom prst="ellipse">
            <a:avLst/>
          </a:prstGeom>
        </p:spPr>
      </p:pic>
      <p:graphicFrame>
        <p:nvGraphicFramePr>
          <p:cNvPr id="9" name="Chart 1" title="Chart"/>
          <p:cNvGraphicFramePr>
            <a:graphicFrameLocks/>
          </p:cNvGraphicFramePr>
          <p:nvPr/>
        </p:nvGraphicFramePr>
        <p:xfrm>
          <a:off x="2152651" y="1566865"/>
          <a:ext cx="2578687" cy="2320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2" title="Chart"/>
          <p:cNvGraphicFramePr>
            <a:graphicFrameLocks/>
          </p:cNvGraphicFramePr>
          <p:nvPr/>
        </p:nvGraphicFramePr>
        <p:xfrm>
          <a:off x="2152651" y="3967501"/>
          <a:ext cx="2520950" cy="22440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8" name="Taisns bultveida savienotājs 7"/>
          <p:cNvCxnSpPr/>
          <p:nvPr/>
        </p:nvCxnSpPr>
        <p:spPr>
          <a:xfrm flipV="1">
            <a:off x="4267200" y="4219575"/>
            <a:ext cx="952500" cy="8001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Taisns bultveida savienotājs 10"/>
          <p:cNvCxnSpPr/>
          <p:nvPr/>
        </p:nvCxnSpPr>
        <p:spPr>
          <a:xfrm flipV="1">
            <a:off x="4419603" y="4205460"/>
            <a:ext cx="2047873" cy="129397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Taisns bultveida savienotājs 12"/>
          <p:cNvCxnSpPr/>
          <p:nvPr/>
        </p:nvCxnSpPr>
        <p:spPr>
          <a:xfrm>
            <a:off x="4419602" y="3116224"/>
            <a:ext cx="3105149" cy="4806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5259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/>
              <a:t>2-Izsauļota un nepārkarstoša dzīvošana</a:t>
            </a:r>
            <a:br>
              <a:rPr lang="lv-LV" dirty="0"/>
            </a:br>
            <a:r>
              <a:rPr lang="lv-LV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Ievainojamības faktori, jo parāda elementu (kvartālu, ēku grupu, ēku) īpašības, kuras veicina vai kavē ārtelpas un iekštelpas pārkaršanu</a:t>
            </a:r>
          </a:p>
        </p:txBody>
      </p:sp>
      <p:graphicFrame>
        <p:nvGraphicFramePr>
          <p:cNvPr id="5" name="Satura vietturis 3"/>
          <p:cNvGraphicFramePr>
            <a:graphicFrameLocks noGrp="1"/>
          </p:cNvGraphicFramePr>
          <p:nvPr>
            <p:ph idx="1"/>
          </p:nvPr>
        </p:nvGraphicFramePr>
        <p:xfrm>
          <a:off x="2152650" y="1825626"/>
          <a:ext cx="7886700" cy="35372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3339">
                  <a:extLst>
                    <a:ext uri="{9D8B030D-6E8A-4147-A177-3AD203B41FA5}">
                      <a16:colId xmlns:a16="http://schemas.microsoft.com/office/drawing/2014/main" val="1260505796"/>
                    </a:ext>
                  </a:extLst>
                </a:gridCol>
                <a:gridCol w="420130">
                  <a:extLst>
                    <a:ext uri="{9D8B030D-6E8A-4147-A177-3AD203B41FA5}">
                      <a16:colId xmlns:a16="http://schemas.microsoft.com/office/drawing/2014/main" val="1423821773"/>
                    </a:ext>
                  </a:extLst>
                </a:gridCol>
                <a:gridCol w="2308551">
                  <a:extLst>
                    <a:ext uri="{9D8B030D-6E8A-4147-A177-3AD203B41FA5}">
                      <a16:colId xmlns:a16="http://schemas.microsoft.com/office/drawing/2014/main" val="1208285501"/>
                    </a:ext>
                  </a:extLst>
                </a:gridCol>
                <a:gridCol w="447006">
                  <a:extLst>
                    <a:ext uri="{9D8B030D-6E8A-4147-A177-3AD203B41FA5}">
                      <a16:colId xmlns:a16="http://schemas.microsoft.com/office/drawing/2014/main" val="3382590956"/>
                    </a:ext>
                  </a:extLst>
                </a:gridCol>
                <a:gridCol w="2707674">
                  <a:extLst>
                    <a:ext uri="{9D8B030D-6E8A-4147-A177-3AD203B41FA5}">
                      <a16:colId xmlns:a16="http://schemas.microsoft.com/office/drawing/2014/main" val="1881773892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Risinājumi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934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Konteksts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Konflikts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Konfigurācija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923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v-LV" sz="1400" dirty="0"/>
                        <a:t>Ēka, ēku ansamblis, ārtelpa R30–R100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ym typeface="Wingdings" panose="05000000000000000000" pitchFamily="2" charset="2"/>
                        </a:rPr>
                        <a:t>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/>
                        <a:t>Ēna vasara, izsauļojams</a:t>
                      </a:r>
                      <a:r>
                        <a:rPr lang="lv-LV" sz="1400" baseline="0" dirty="0"/>
                        <a:t> ziemā; </a:t>
                      </a:r>
                    </a:p>
                    <a:p>
                      <a:r>
                        <a:rPr lang="lv-LV" sz="1400" baseline="0" dirty="0"/>
                        <a:t>Ēku orientācija un aktivitātes ārtelpā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ym typeface="Wingdings" panose="05000000000000000000" pitchFamily="2" charset="2"/>
                        </a:rPr>
                        <a:t>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400" dirty="0"/>
                        <a:t>1 Ielu kanjonu un ārtelpas orientācija;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400" dirty="0"/>
                        <a:t>2</a:t>
                      </a:r>
                      <a:r>
                        <a:rPr lang="lv-LV" sz="1400" baseline="0" dirty="0"/>
                        <a:t> </a:t>
                      </a:r>
                      <a:r>
                        <a:rPr lang="lv-LV" sz="1400" dirty="0"/>
                        <a:t>Ārtelpu platuma diferencēšana;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400" dirty="0"/>
                        <a:t>H/W=0,25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400" dirty="0"/>
                        <a:t>3 Zema un blīva kvartālu apbūve (un otrādi ar variācijām)</a:t>
                      </a:r>
                      <a:endParaRPr lang="en-US" sz="1400" dirty="0"/>
                    </a:p>
                    <a:p>
                      <a:endParaRPr lang="lv-LV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954486"/>
                  </a:ext>
                </a:extLst>
              </a:tr>
              <a:tr h="479047">
                <a:tc gridSpan="5">
                  <a:txBody>
                    <a:bodyPr/>
                    <a:lstStyle/>
                    <a:p>
                      <a:r>
                        <a:rPr lang="lv-LV" sz="1400" b="1" dirty="0"/>
                        <a:t>Kvartālu un ēku grupu plānojuma</a:t>
                      </a:r>
                      <a:r>
                        <a:rPr lang="lv-LV" sz="1400" b="1" baseline="0" dirty="0"/>
                        <a:t> </a:t>
                      </a:r>
                      <a:r>
                        <a:rPr lang="lv-LV" sz="1400" b="1" dirty="0"/>
                        <a:t>principi</a:t>
                      </a:r>
                      <a:endParaRPr lang="en-US" sz="1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264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v-LV" sz="1400" dirty="0"/>
                        <a:t>Kvartālu struktūra R300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ym typeface="Wingdings" panose="05000000000000000000" pitchFamily="2" charset="2"/>
                        </a:rPr>
                        <a:t>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/>
                        <a:t>Struktūras orientācija</a:t>
                      </a:r>
                      <a:r>
                        <a:rPr lang="lv-LV" sz="1400" baseline="0" dirty="0"/>
                        <a:t> un aktivitātes ārtelpā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ym typeface="Wingdings" panose="05000000000000000000" pitchFamily="2" charset="2"/>
                        </a:rPr>
                        <a:t>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/>
                        <a:t>4 Ziemeļu akcents (labs piemērs—Jugla, slikts—Purvciems)</a:t>
                      </a:r>
                    </a:p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449311"/>
                  </a:ext>
                </a:extLst>
              </a:tr>
            </a:tbl>
          </a:graphicData>
        </a:graphic>
      </p:graphicFrame>
      <p:sp>
        <p:nvSpPr>
          <p:cNvPr id="6" name="Taisnstūris 5"/>
          <p:cNvSpPr/>
          <p:nvPr/>
        </p:nvSpPr>
        <p:spPr>
          <a:xfrm>
            <a:off x="2152650" y="5313405"/>
            <a:ext cx="7886700" cy="5409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defTabSz="457200"/>
            <a:r>
              <a:rPr lang="lv-LV" dirty="0">
                <a:solidFill>
                  <a:prstClr val="black"/>
                </a:solidFill>
                <a:latin typeface="Calibri" panose="020F0502020204030204"/>
              </a:rPr>
              <a:t>Avots: van </a:t>
            </a:r>
            <a:r>
              <a:rPr lang="lv-LV" dirty="0" err="1">
                <a:solidFill>
                  <a:prstClr val="black"/>
                </a:solidFill>
                <a:latin typeface="Calibri" panose="020F0502020204030204"/>
              </a:rPr>
              <a:t>Esch</a:t>
            </a: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81552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Ievainojamība atkarība no ielas kanjona un namu fasāžu orientāciju; pareizais zonējums var izmantot izsauļojuma īpatnības</a:t>
            </a:r>
          </a:p>
        </p:txBody>
      </p:sp>
      <p:pic>
        <p:nvPicPr>
          <p:cNvPr id="3" name="Attēls 2" descr="Sky Helio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0" t="16382" r="32398" b="10983"/>
          <a:stretch/>
        </p:blipFill>
        <p:spPr>
          <a:xfrm>
            <a:off x="5743576" y="1797569"/>
            <a:ext cx="4295775" cy="4126982"/>
          </a:xfrm>
          <a:prstGeom prst="rect">
            <a:avLst/>
          </a:prstGeom>
        </p:spPr>
      </p:pic>
      <p:grpSp>
        <p:nvGrpSpPr>
          <p:cNvPr id="13" name="Grupa 12"/>
          <p:cNvGrpSpPr/>
          <p:nvPr/>
        </p:nvGrpSpPr>
        <p:grpSpPr>
          <a:xfrm>
            <a:off x="1819275" y="3247233"/>
            <a:ext cx="3695700" cy="1410493"/>
            <a:chOff x="295275" y="3247232"/>
            <a:chExt cx="3695700" cy="1410493"/>
          </a:xfrm>
        </p:grpSpPr>
        <p:sp>
          <p:nvSpPr>
            <p:cNvPr id="4" name="Taisnstūrveida remarka 3"/>
            <p:cNvSpPr/>
            <p:nvPr/>
          </p:nvSpPr>
          <p:spPr>
            <a:xfrm>
              <a:off x="295275" y="3247232"/>
              <a:ext cx="3695700" cy="1410493"/>
            </a:xfrm>
            <a:prstGeom prst="wedgeRectCallout">
              <a:avLst>
                <a:gd name="adj1" fmla="val 81228"/>
                <a:gd name="adj2" fmla="val -4824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lv-LV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8" name="Attēls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438" t="6944" b="34381"/>
            <a:stretch/>
          </p:blipFill>
          <p:spPr>
            <a:xfrm>
              <a:off x="314325" y="3266283"/>
              <a:ext cx="3609975" cy="1364712"/>
            </a:xfrm>
            <a:prstGeom prst="rect">
              <a:avLst/>
            </a:prstGeom>
          </p:spPr>
        </p:pic>
      </p:grpSp>
      <p:grpSp>
        <p:nvGrpSpPr>
          <p:cNvPr id="14" name="Grupa 13"/>
          <p:cNvGrpSpPr/>
          <p:nvPr/>
        </p:nvGrpSpPr>
        <p:grpSpPr>
          <a:xfrm>
            <a:off x="1819275" y="4787627"/>
            <a:ext cx="3695700" cy="1413149"/>
            <a:chOff x="295275" y="4787626"/>
            <a:chExt cx="3695700" cy="1413149"/>
          </a:xfrm>
        </p:grpSpPr>
        <p:sp>
          <p:nvSpPr>
            <p:cNvPr id="5" name="Taisnstūrveida remarka 4"/>
            <p:cNvSpPr/>
            <p:nvPr/>
          </p:nvSpPr>
          <p:spPr>
            <a:xfrm>
              <a:off x="295275" y="4790282"/>
              <a:ext cx="3695700" cy="1410493"/>
            </a:xfrm>
            <a:prstGeom prst="wedgeRectCallout">
              <a:avLst>
                <a:gd name="adj1" fmla="val 92053"/>
                <a:gd name="adj2" fmla="val -8606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lv-LV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9" name="Attēls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375" t="8334" b="32935"/>
            <a:stretch/>
          </p:blipFill>
          <p:spPr>
            <a:xfrm>
              <a:off x="314325" y="4787626"/>
              <a:ext cx="3609975" cy="1394099"/>
            </a:xfrm>
            <a:prstGeom prst="rect">
              <a:avLst/>
            </a:prstGeom>
          </p:spPr>
        </p:pic>
      </p:grpSp>
      <p:grpSp>
        <p:nvGrpSpPr>
          <p:cNvPr id="12" name="Grupa 11"/>
          <p:cNvGrpSpPr/>
          <p:nvPr/>
        </p:nvGrpSpPr>
        <p:grpSpPr>
          <a:xfrm>
            <a:off x="1819275" y="1314451"/>
            <a:ext cx="4191000" cy="2028825"/>
            <a:chOff x="295275" y="1314450"/>
            <a:chExt cx="4191000" cy="2028825"/>
          </a:xfrm>
        </p:grpSpPr>
        <p:sp>
          <p:nvSpPr>
            <p:cNvPr id="7" name="Taisnstūrveida remarka 6"/>
            <p:cNvSpPr/>
            <p:nvPr/>
          </p:nvSpPr>
          <p:spPr>
            <a:xfrm>
              <a:off x="295275" y="1314450"/>
              <a:ext cx="4191000" cy="2028825"/>
            </a:xfrm>
            <a:prstGeom prst="wedgeRectCallout">
              <a:avLst>
                <a:gd name="adj1" fmla="val 110175"/>
                <a:gd name="adj2" fmla="val 55484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lv-LV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1" name="Attēls 1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519" r="50625" b="12222"/>
            <a:stretch/>
          </p:blipFill>
          <p:spPr>
            <a:xfrm>
              <a:off x="314325" y="1383507"/>
              <a:ext cx="4048125" cy="18276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74006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0F20926C-B1FD-433A-86FD-4068F92B6A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484" y="1037822"/>
            <a:ext cx="9465358" cy="4563104"/>
          </a:xfrm>
          <a:prstGeom prst="rect">
            <a:avLst/>
          </a:prstGeom>
        </p:spPr>
      </p:pic>
      <p:sp>
        <p:nvSpPr>
          <p:cNvPr id="2" name="Virsraksts 1">
            <a:extLst>
              <a:ext uri="{FF2B5EF4-FFF2-40B4-BE49-F238E27FC236}">
                <a16:creationId xmlns:a16="http://schemas.microsoft.com/office/drawing/2014/main" id="{7053201C-F986-4C3A-9400-8392D2D98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3" name="Attēls 2">
            <a:extLst>
              <a:ext uri="{FF2B5EF4-FFF2-40B4-BE49-F238E27FC236}">
                <a16:creationId xmlns:a16="http://schemas.microsoft.com/office/drawing/2014/main" id="{5DD456A0-75D9-4D63-84B6-8876C525BA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483" y="1027907"/>
            <a:ext cx="9465357" cy="456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32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/>
              <a:t>3-Izvedināmā un komfortabla pilsēttelpa</a:t>
            </a:r>
            <a:br>
              <a:rPr lang="lv-LV" dirty="0"/>
            </a:br>
            <a:r>
              <a:rPr lang="lv-LV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Ievainojamības faktori, jo parāda elementu (kvartālu, ēku grupu, ēku) īpašības, kuras nosaka vēja režīmu un trokšņa līmeni</a:t>
            </a:r>
            <a:br>
              <a:rPr lang="lv-LV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lv-LV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6" name="Satura vietturis 3"/>
          <p:cNvGraphicFramePr>
            <a:graphicFrameLocks noGrp="1"/>
          </p:cNvGraphicFramePr>
          <p:nvPr>
            <p:ph idx="1"/>
          </p:nvPr>
        </p:nvGraphicFramePr>
        <p:xfrm>
          <a:off x="2152650" y="1677341"/>
          <a:ext cx="7886700" cy="449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3339">
                  <a:extLst>
                    <a:ext uri="{9D8B030D-6E8A-4147-A177-3AD203B41FA5}">
                      <a16:colId xmlns:a16="http://schemas.microsoft.com/office/drawing/2014/main" val="1260505796"/>
                    </a:ext>
                  </a:extLst>
                </a:gridCol>
                <a:gridCol w="420130">
                  <a:extLst>
                    <a:ext uri="{9D8B030D-6E8A-4147-A177-3AD203B41FA5}">
                      <a16:colId xmlns:a16="http://schemas.microsoft.com/office/drawing/2014/main" val="1423821773"/>
                    </a:ext>
                  </a:extLst>
                </a:gridCol>
                <a:gridCol w="2308551">
                  <a:extLst>
                    <a:ext uri="{9D8B030D-6E8A-4147-A177-3AD203B41FA5}">
                      <a16:colId xmlns:a16="http://schemas.microsoft.com/office/drawing/2014/main" val="1208285501"/>
                    </a:ext>
                  </a:extLst>
                </a:gridCol>
                <a:gridCol w="447006">
                  <a:extLst>
                    <a:ext uri="{9D8B030D-6E8A-4147-A177-3AD203B41FA5}">
                      <a16:colId xmlns:a16="http://schemas.microsoft.com/office/drawing/2014/main" val="3382590956"/>
                    </a:ext>
                  </a:extLst>
                </a:gridCol>
                <a:gridCol w="2707674">
                  <a:extLst>
                    <a:ext uri="{9D8B030D-6E8A-4147-A177-3AD203B41FA5}">
                      <a16:colId xmlns:a16="http://schemas.microsoft.com/office/drawing/2014/main" val="1881773892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Risinājumi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934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Konteksts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Konflikts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Konfigurācija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923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v-LV" sz="1400" dirty="0"/>
                        <a:t>Ārtelpa R30..100m;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ym typeface="Wingdings" panose="05000000000000000000" pitchFamily="2" charset="2"/>
                        </a:rPr>
                        <a:t>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/>
                        <a:t>-Diskomforts dēļ vēja;</a:t>
                      </a:r>
                    </a:p>
                    <a:p>
                      <a:r>
                        <a:rPr lang="lv-LV" sz="1400" dirty="0"/>
                        <a:t>-Piesārņojuma akumulācijā;</a:t>
                      </a:r>
                    </a:p>
                    <a:p>
                      <a:r>
                        <a:rPr lang="lv-LV" sz="1400" i="1" dirty="0"/>
                        <a:t>Konflikts starp diskomfortu un nepieciešamību izvēdināt piesārņojumu;</a:t>
                      </a:r>
                    </a:p>
                    <a:p>
                      <a:r>
                        <a:rPr lang="lv-LV" sz="1400" dirty="0"/>
                        <a:t>-satiksmes radītais troksnis</a:t>
                      </a:r>
                      <a:r>
                        <a:rPr lang="lv-LV" sz="1400" baseline="0" dirty="0"/>
                        <a:t> ielu kanjonos un ārtelpā;</a:t>
                      </a:r>
                      <a:endParaRPr lang="lv-LV" sz="1400" dirty="0"/>
                    </a:p>
                    <a:p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ym typeface="Wingdings" panose="05000000000000000000" pitchFamily="2" charset="2"/>
                        </a:rPr>
                        <a:t>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/>
                        <a:t>1 Asimetriskā apbūve;</a:t>
                      </a:r>
                    </a:p>
                    <a:p>
                      <a:r>
                        <a:rPr lang="lv-LV" sz="1400" dirty="0"/>
                        <a:t>2 Konfigurācija,</a:t>
                      </a:r>
                      <a:r>
                        <a:rPr lang="lv-LV" sz="1400" baseline="0" dirty="0"/>
                        <a:t> kura nodrošina </a:t>
                      </a:r>
                      <a:r>
                        <a:rPr lang="lv-LV" sz="1400" i="0" baseline="0" dirty="0"/>
                        <a:t>«</a:t>
                      </a:r>
                      <a:r>
                        <a:rPr lang="lv-LV" sz="1400" i="0" baseline="0" dirty="0" err="1"/>
                        <a:t>skimminga</a:t>
                      </a:r>
                      <a:r>
                        <a:rPr lang="lv-LV" sz="1400" i="0" baseline="0" dirty="0"/>
                        <a:t>» plūsmu;</a:t>
                      </a:r>
                    </a:p>
                    <a:p>
                      <a:r>
                        <a:rPr lang="lv-LV" sz="1400" i="0" baseline="0" dirty="0"/>
                        <a:t>3 Satiksmes koncentrācija ir labāka par satiksmes plūsmas vienmērīgumu trokšņa līmenim;</a:t>
                      </a:r>
                    </a:p>
                    <a:p>
                      <a:r>
                        <a:rPr lang="lv-LV" sz="1400" i="0" baseline="0" dirty="0"/>
                        <a:t>4 Zaļie jumti, porains asfalts pie noslogotam ielām, </a:t>
                      </a:r>
                    </a:p>
                    <a:p>
                      <a:endParaRPr lang="en-US" sz="1400" i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954486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r>
                        <a:rPr lang="lv-LV" sz="1400" b="1" dirty="0"/>
                        <a:t>Kvartālu plānojuma</a:t>
                      </a:r>
                      <a:r>
                        <a:rPr lang="lv-LV" sz="1400" b="1" baseline="0" dirty="0"/>
                        <a:t> </a:t>
                      </a:r>
                      <a:r>
                        <a:rPr lang="lv-LV" sz="1400" b="1" dirty="0"/>
                        <a:t>principi</a:t>
                      </a:r>
                      <a:endParaRPr lang="en-US" sz="1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264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v-LV" sz="1400" dirty="0"/>
                        <a:t>Kvartāla</a:t>
                      </a:r>
                      <a:r>
                        <a:rPr lang="lv-LV" sz="1400" baseline="0" dirty="0"/>
                        <a:t> struktūra R100m;</a:t>
                      </a:r>
                    </a:p>
                    <a:p>
                      <a:r>
                        <a:rPr lang="lv-LV" sz="1400" baseline="0" dirty="0"/>
                        <a:t>Kvartāla struktūra R300m;</a:t>
                      </a:r>
                    </a:p>
                    <a:p>
                      <a:r>
                        <a:rPr lang="lv-LV" sz="1400" baseline="0" dirty="0"/>
                        <a:t>Zemes izmantošana R1km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ym typeface="Wingdings" panose="05000000000000000000" pitchFamily="2" charset="2"/>
                        </a:rPr>
                        <a:t>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/>
                        <a:t>Vēja paātrināšanas</a:t>
                      </a:r>
                      <a:r>
                        <a:rPr lang="lv-LV" sz="1400" baseline="0" dirty="0"/>
                        <a:t>;</a:t>
                      </a:r>
                    </a:p>
                    <a:p>
                      <a:r>
                        <a:rPr lang="lv-LV" sz="1400" baseline="0" dirty="0"/>
                        <a:t>Trokšņa radītais diskomforts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ym typeface="Wingdings" panose="05000000000000000000" pitchFamily="2" charset="2"/>
                        </a:rPr>
                        <a:t>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/>
                        <a:t>5 Ielu tīkla orientācija,</a:t>
                      </a:r>
                      <a:r>
                        <a:rPr lang="lv-LV" sz="1400" baseline="0" dirty="0"/>
                        <a:t> apbūves struktūras orientācija attiecībā pret vēju;</a:t>
                      </a:r>
                    </a:p>
                    <a:p>
                      <a:r>
                        <a:rPr lang="lv-LV" sz="1400" baseline="0" dirty="0"/>
                        <a:t>6 Apstādījumu teritoriju izvietojums attiecībā pret trokšņa avotiem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4493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9563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atura viettur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390" y="1690689"/>
            <a:ext cx="6946961" cy="4351338"/>
          </a:xfrm>
          <a:prstGeom prst="rect">
            <a:avLst/>
          </a:prstGeom>
        </p:spPr>
      </p:pic>
      <p:sp>
        <p:nvSpPr>
          <p:cNvPr id="7" name="Virsrakst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i="1" dirty="0"/>
              <a:t>H/L </a:t>
            </a:r>
            <a:r>
              <a:rPr lang="lv-LV" dirty="0"/>
              <a:t>ārtelpas dimensiju attiecība: </a:t>
            </a:r>
            <a:r>
              <a:rPr lang="lv-LV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tikai daži mikrorajoni veidoti kā brīvstavoši, pārsvarā plūsmas krustojās, kas veicina piesārņojuma akumulāciju</a:t>
            </a:r>
            <a:endParaRPr lang="lv-LV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258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33"/>
          <a:stretch/>
        </p:blipFill>
        <p:spPr>
          <a:xfrm>
            <a:off x="1524000" y="0"/>
            <a:ext cx="9144000" cy="6200776"/>
          </a:xfrm>
          <a:prstGeom prst="rect">
            <a:avLst/>
          </a:prstGeom>
        </p:spPr>
      </p:pic>
      <p:sp>
        <p:nvSpPr>
          <p:cNvPr id="2" name="Taisnstūris 1"/>
          <p:cNvSpPr/>
          <p:nvPr/>
        </p:nvSpPr>
        <p:spPr>
          <a:xfrm>
            <a:off x="1971675" y="552451"/>
            <a:ext cx="3162300" cy="2952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r>
              <a:rPr lang="lv-LV" sz="1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lv-LV" sz="1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isolated</a:t>
            </a:r>
            <a:r>
              <a:rPr lang="lv-LV" sz="1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1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roughness</a:t>
            </a:r>
            <a:r>
              <a:rPr lang="lv-LV" sz="1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1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flow</a:t>
            </a:r>
            <a:r>
              <a:rPr lang="lv-LV" sz="1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</p:txBody>
      </p:sp>
      <p:sp>
        <p:nvSpPr>
          <p:cNvPr id="4" name="Taisnstūris 3"/>
          <p:cNvSpPr/>
          <p:nvPr/>
        </p:nvSpPr>
        <p:spPr>
          <a:xfrm>
            <a:off x="1971675" y="1838326"/>
            <a:ext cx="3162300" cy="2952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r>
              <a:rPr lang="lv-LV" sz="1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lv-LV" sz="1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wake</a:t>
            </a:r>
            <a:r>
              <a:rPr lang="lv-LV" sz="1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interference </a:t>
            </a:r>
            <a:r>
              <a:rPr lang="lv-LV" sz="1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flow</a:t>
            </a:r>
            <a:r>
              <a:rPr lang="lv-LV" sz="1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</p:txBody>
      </p:sp>
      <p:sp>
        <p:nvSpPr>
          <p:cNvPr id="5" name="Taisnstūris 4"/>
          <p:cNvSpPr/>
          <p:nvPr/>
        </p:nvSpPr>
        <p:spPr>
          <a:xfrm>
            <a:off x="9363076" y="2811744"/>
            <a:ext cx="1152525" cy="6934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r>
              <a:rPr lang="lv-LV" sz="1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lv-LV" sz="1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skimming</a:t>
            </a:r>
            <a:r>
              <a:rPr lang="lv-LV" sz="1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1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flow</a:t>
            </a:r>
            <a:r>
              <a:rPr lang="lv-LV" sz="1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</p:txBody>
      </p:sp>
      <p:cxnSp>
        <p:nvCxnSpPr>
          <p:cNvPr id="7" name="Taisns bultveida savienotājs 6"/>
          <p:cNvCxnSpPr>
            <a:stCxn id="2" idx="3"/>
          </p:cNvCxnSpPr>
          <p:nvPr/>
        </p:nvCxnSpPr>
        <p:spPr>
          <a:xfrm>
            <a:off x="5133975" y="700088"/>
            <a:ext cx="1638300" cy="53816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Taisns bultveida savienotājs 8"/>
          <p:cNvCxnSpPr>
            <a:stCxn id="4" idx="3"/>
          </p:cNvCxnSpPr>
          <p:nvPr/>
        </p:nvCxnSpPr>
        <p:spPr>
          <a:xfrm>
            <a:off x="5133975" y="1985963"/>
            <a:ext cx="1828800" cy="57626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Taisns bultveida savienotājs 10"/>
          <p:cNvCxnSpPr>
            <a:stCxn id="5" idx="1"/>
          </p:cNvCxnSpPr>
          <p:nvPr/>
        </p:nvCxnSpPr>
        <p:spPr>
          <a:xfrm flipH="1">
            <a:off x="8715375" y="3158472"/>
            <a:ext cx="647700" cy="23242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0674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4-Vietēja satiksme</a:t>
            </a:r>
            <a:br>
              <a:rPr lang="lv-LV" dirty="0"/>
            </a:br>
            <a:r>
              <a:rPr lang="lv-LV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Pakļautības faktori, jo nosaka kur koncentrējās gan piesārņotāji, gan ievainojamie</a:t>
            </a:r>
          </a:p>
        </p:txBody>
      </p:sp>
      <p:graphicFrame>
        <p:nvGraphicFramePr>
          <p:cNvPr id="5" name="Satura vietturis 3"/>
          <p:cNvGraphicFramePr>
            <a:graphicFrameLocks noGrp="1"/>
          </p:cNvGraphicFramePr>
          <p:nvPr>
            <p:ph idx="1"/>
          </p:nvPr>
        </p:nvGraphicFramePr>
        <p:xfrm>
          <a:off x="2152650" y="1825625"/>
          <a:ext cx="7886700" cy="321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3339">
                  <a:extLst>
                    <a:ext uri="{9D8B030D-6E8A-4147-A177-3AD203B41FA5}">
                      <a16:colId xmlns:a16="http://schemas.microsoft.com/office/drawing/2014/main" val="1260505796"/>
                    </a:ext>
                  </a:extLst>
                </a:gridCol>
                <a:gridCol w="420130">
                  <a:extLst>
                    <a:ext uri="{9D8B030D-6E8A-4147-A177-3AD203B41FA5}">
                      <a16:colId xmlns:a16="http://schemas.microsoft.com/office/drawing/2014/main" val="1423821773"/>
                    </a:ext>
                  </a:extLst>
                </a:gridCol>
                <a:gridCol w="2308551">
                  <a:extLst>
                    <a:ext uri="{9D8B030D-6E8A-4147-A177-3AD203B41FA5}">
                      <a16:colId xmlns:a16="http://schemas.microsoft.com/office/drawing/2014/main" val="1208285501"/>
                    </a:ext>
                  </a:extLst>
                </a:gridCol>
                <a:gridCol w="447006">
                  <a:extLst>
                    <a:ext uri="{9D8B030D-6E8A-4147-A177-3AD203B41FA5}">
                      <a16:colId xmlns:a16="http://schemas.microsoft.com/office/drawing/2014/main" val="3382590956"/>
                    </a:ext>
                  </a:extLst>
                </a:gridCol>
                <a:gridCol w="2707674">
                  <a:extLst>
                    <a:ext uri="{9D8B030D-6E8A-4147-A177-3AD203B41FA5}">
                      <a16:colId xmlns:a16="http://schemas.microsoft.com/office/drawing/2014/main" val="1881773892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Risinājumi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934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Konteksts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Konflikts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Konfigurācija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923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v-LV" sz="1400" dirty="0"/>
                        <a:t>Vēsturiskie kvartāli/mikrorajoni</a:t>
                      </a:r>
                    </a:p>
                    <a:p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ym typeface="Wingdings" panose="05000000000000000000" pitchFamily="2" charset="2"/>
                        </a:rPr>
                        <a:t>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/>
                        <a:t>Divu tīklu (gājēju un auto kustības) interference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ym typeface="Wingdings" panose="05000000000000000000" pitchFamily="2" charset="2"/>
                        </a:rPr>
                        <a:t>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/>
                        <a:t>1 Divi tīkli ar savietotām kustībām</a:t>
                      </a:r>
                    </a:p>
                    <a:p>
                      <a:r>
                        <a:rPr lang="lv-LV" sz="1400" dirty="0"/>
                        <a:t>Divi tīkli atsevišķi,</a:t>
                      </a:r>
                      <a:r>
                        <a:rPr lang="lv-LV" sz="1400" baseline="0" dirty="0"/>
                        <a:t> ar krustojumiem atstatus viens no otra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954486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r>
                        <a:rPr lang="lv-LV" sz="1400" b="1" dirty="0"/>
                        <a:t>Kvartālu plānojuma</a:t>
                      </a:r>
                      <a:r>
                        <a:rPr lang="lv-LV" sz="1400" b="1" baseline="0" dirty="0"/>
                        <a:t> </a:t>
                      </a:r>
                      <a:r>
                        <a:rPr lang="lv-LV" sz="1400" b="1" dirty="0"/>
                        <a:t>principi</a:t>
                      </a:r>
                      <a:endParaRPr lang="en-US" sz="1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264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v-LV" sz="1400" dirty="0"/>
                        <a:t>Kvartālu struktūra R300..1000m (mikrorajoni)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ym typeface="Wingdings" panose="05000000000000000000" pitchFamily="2" charset="2"/>
                        </a:rPr>
                        <a:t>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/>
                        <a:t>Interference</a:t>
                      </a:r>
                    </a:p>
                    <a:p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ym typeface="Wingdings" panose="05000000000000000000" pitchFamily="2" charset="2"/>
                        </a:rPr>
                        <a:t>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/>
                        <a:t>2 Centru un </a:t>
                      </a:r>
                      <a:r>
                        <a:rPr lang="lv-LV" sz="1400" dirty="0" err="1"/>
                        <a:t>apakšcentru</a:t>
                      </a:r>
                      <a:r>
                        <a:rPr lang="lv-LV" sz="1400" dirty="0"/>
                        <a:t> izvietojums, orientieru izvietojums;</a:t>
                      </a:r>
                    </a:p>
                    <a:p>
                      <a:r>
                        <a:rPr lang="lv-LV" sz="1400" dirty="0"/>
                        <a:t>3 Ielu hierarhija;</a:t>
                      </a:r>
                    </a:p>
                    <a:p>
                      <a:r>
                        <a:rPr lang="lv-LV" sz="1400" dirty="0"/>
                        <a:t>4 Integrācija—</a:t>
                      </a:r>
                      <a:r>
                        <a:rPr lang="lv-LV" sz="1400" dirty="0" err="1"/>
                        <a:t>savienotība</a:t>
                      </a:r>
                      <a:r>
                        <a:rPr lang="lv-LV" sz="1400" baseline="0" dirty="0"/>
                        <a:t> ar </a:t>
                      </a:r>
                      <a:r>
                        <a:rPr lang="lv-LV" sz="1400" baseline="0" dirty="0" err="1"/>
                        <a:t>apakšcentriem</a:t>
                      </a:r>
                      <a:r>
                        <a:rPr lang="lv-LV" sz="1400" baseline="0" dirty="0"/>
                        <a:t> (</a:t>
                      </a:r>
                      <a:r>
                        <a:rPr lang="lv-LV" sz="1400" i="1" baseline="0" dirty="0" err="1"/>
                        <a:t>space</a:t>
                      </a:r>
                      <a:r>
                        <a:rPr lang="lv-LV" sz="1400" i="1" baseline="0" dirty="0"/>
                        <a:t> </a:t>
                      </a:r>
                      <a:r>
                        <a:rPr lang="lv-LV" sz="1400" i="1" baseline="0" dirty="0" err="1"/>
                        <a:t>syntax</a:t>
                      </a:r>
                      <a:r>
                        <a:rPr lang="lv-LV" sz="1400" i="1" baseline="0" dirty="0"/>
                        <a:t>)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4493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9481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atura vietturis 4" descr="Attēls, kurā ir teksts, karte&#10;&#10;Apraksts izveidots ar ļoti augstu ticamību">
            <a:extLst>
              <a:ext uri="{FF2B5EF4-FFF2-40B4-BE49-F238E27FC236}">
                <a16:creationId xmlns:a16="http://schemas.microsoft.com/office/drawing/2014/main" id="{C57E4C18-231C-4A42-B4DC-2BD0F69535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872"/>
          <a:stretch/>
        </p:blipFill>
        <p:spPr>
          <a:xfrm>
            <a:off x="1524000" y="365760"/>
            <a:ext cx="9144000" cy="7141700"/>
          </a:xfrm>
        </p:spPr>
      </p:pic>
      <p:sp>
        <p:nvSpPr>
          <p:cNvPr id="6" name="Taisnstūris 5">
            <a:extLst>
              <a:ext uri="{FF2B5EF4-FFF2-40B4-BE49-F238E27FC236}">
                <a16:creationId xmlns:a16="http://schemas.microsoft.com/office/drawing/2014/main" id="{0D2B28F3-F24C-4007-B7B4-DD5B9567242C}"/>
              </a:ext>
            </a:extLst>
          </p:cNvPr>
          <p:cNvSpPr/>
          <p:nvPr/>
        </p:nvSpPr>
        <p:spPr>
          <a:xfrm>
            <a:off x="7150100" y="2413000"/>
            <a:ext cx="2501900" cy="1955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4491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ttēls 4">
            <a:extLst>
              <a:ext uri="{FF2B5EF4-FFF2-40B4-BE49-F238E27FC236}">
                <a16:creationId xmlns:a16="http://schemas.microsoft.com/office/drawing/2014/main" id="{01CCBE74-0AF6-4E16-9FE8-23A07FDAFA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6046" y="0"/>
            <a:ext cx="9139907" cy="6857998"/>
          </a:xfrm>
          <a:prstGeom prst="rect">
            <a:avLst/>
          </a:prstGeom>
        </p:spPr>
      </p:pic>
      <p:sp>
        <p:nvSpPr>
          <p:cNvPr id="6" name="Taisnstūris 5">
            <a:extLst>
              <a:ext uri="{FF2B5EF4-FFF2-40B4-BE49-F238E27FC236}">
                <a16:creationId xmlns:a16="http://schemas.microsoft.com/office/drawing/2014/main" id="{57026472-A995-425A-8464-97EB64F79A78}"/>
              </a:ext>
            </a:extLst>
          </p:cNvPr>
          <p:cNvSpPr/>
          <p:nvPr/>
        </p:nvSpPr>
        <p:spPr>
          <a:xfrm>
            <a:off x="483616" y="205418"/>
            <a:ext cx="4536504" cy="129614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defTabSz="457200"/>
            <a:r>
              <a:rPr lang="lv-LV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Mikrorajons Purvciems-3</a:t>
            </a:r>
            <a:endParaRPr lang="en-US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57200"/>
            <a:r>
              <a:rPr lang="en-US" sz="24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Pagalmu</a:t>
            </a: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risinin</a:t>
            </a:r>
            <a:r>
              <a:rPr lang="lv-LV" sz="24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ājumi</a:t>
            </a:r>
            <a:r>
              <a:rPr lang="lv-LV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jaunās </a:t>
            </a:r>
            <a:r>
              <a:rPr lang="lv-LV" sz="24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stāvietas</a:t>
            </a:r>
            <a:r>
              <a:rPr lang="lv-LV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gājēju prioritāte</a:t>
            </a:r>
          </a:p>
          <a:p>
            <a:pPr defTabSz="457200"/>
            <a:endParaRPr lang="lv-LV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7341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3855" y="1249533"/>
            <a:ext cx="7299945" cy="4855427"/>
          </a:xfrm>
          <a:prstGeom prst="rect">
            <a:avLst/>
          </a:prstGeom>
        </p:spPr>
      </p:pic>
      <p:pic>
        <p:nvPicPr>
          <p:cNvPr id="3" name="Attēls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3249" y="1690690"/>
            <a:ext cx="2762250" cy="1874384"/>
          </a:xfrm>
          <a:prstGeom prst="rect">
            <a:avLst/>
          </a:prstGeom>
        </p:spPr>
      </p:pic>
      <p:sp>
        <p:nvSpPr>
          <p:cNvPr id="4" name="Virsrakst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/>
              <a:t>Gandrīz puse no Rīgas ceļiem kalpo tikai piebraukšanai. Tie veido nozīmīgo resursu Rīgas pielāgošanas kapacitātes celšanai. Tam nepieciešama pārvaldības sakārtošana.</a:t>
            </a:r>
          </a:p>
        </p:txBody>
      </p:sp>
    </p:spTree>
    <p:extLst>
      <p:ext uri="{BB962C8B-B14F-4D97-AF65-F5344CB8AC3E}">
        <p14:creationId xmlns:p14="http://schemas.microsoft.com/office/powerpoint/2010/main" val="3118893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 rot="16200000">
            <a:off x="8172330" y="3272605"/>
            <a:ext cx="4353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CDOT, 2010. The </a:t>
            </a:r>
            <a:r>
              <a:rPr lang="en-US" sz="1200" dirty="0" err="1">
                <a:solidFill>
                  <a:prstClr val="black"/>
                </a:solidFill>
                <a:latin typeface="Calibri" panose="020F0502020204030204"/>
              </a:rPr>
              <a:t>chicago</a:t>
            </a: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 green alley handbook. An action </a:t>
            </a:r>
            <a:r>
              <a:rPr lang="en-US" sz="1200" dirty="0" err="1">
                <a:solidFill>
                  <a:prstClr val="black"/>
                </a:solidFill>
                <a:latin typeface="Calibri" panose="020F0502020204030204"/>
              </a:rPr>
              <a:t>guideto</a:t>
            </a: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 create a greener, environmentally sustainable Chicago. Mayor City of Chicago, Chicago.</a:t>
            </a:r>
          </a:p>
        </p:txBody>
      </p:sp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/>
              <a:t>Čikāgas (ASV)  «Green </a:t>
            </a:r>
            <a:r>
              <a:rPr lang="lv-LV" dirty="0" err="1"/>
              <a:t>Alley</a:t>
            </a:r>
            <a:r>
              <a:rPr lang="lv-LV" dirty="0"/>
              <a:t>» programma mazina infrastruktūras pakļautību siltuma salām un applūšanai sakārtojot vietējas satiksmes infrastruktūru, tādā veidā palielinot pielāgošanas kapacitāti.</a:t>
            </a:r>
            <a:br>
              <a:rPr lang="lv-LV" dirty="0"/>
            </a:br>
            <a:endParaRPr lang="en-US" dirty="0"/>
          </a:p>
        </p:txBody>
      </p:sp>
      <p:pic>
        <p:nvPicPr>
          <p:cNvPr id="10" name="Content Placeholder 3" descr="Green_Alley_Handbook_2010.pdf - Adobe Acrobat Pro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877051" y="1690689"/>
            <a:ext cx="2948633" cy="4522342"/>
          </a:xfrm>
          <a:prstGeom prst="rect">
            <a:avLst/>
          </a:prstGeom>
        </p:spPr>
      </p:pic>
      <p:pic>
        <p:nvPicPr>
          <p:cNvPr id="6" name="Content Placeholder 6" descr="Green_Alley_Handbook_2010.pdf - Adobe Acrobat Pro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3" t="12380" r="18752" b="2261"/>
          <a:stretch/>
        </p:blipFill>
        <p:spPr>
          <a:xfrm>
            <a:off x="936088" y="1690689"/>
            <a:ext cx="5681776" cy="452234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924839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5-Koptelpa</a:t>
            </a:r>
            <a:br>
              <a:rPr lang="lv-LV" dirty="0"/>
            </a:br>
            <a:r>
              <a:rPr lang="lv-LV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Pielāgošanas kapacitātes faktori, jo princips parāda, cik liela mērā pakļautība un ievainojamība varētu tikt efektīvi mazināta ieviešot pielāgošanas pasākumus.</a:t>
            </a:r>
            <a:r>
              <a:rPr lang="lv-LV" dirty="0"/>
              <a:t> </a:t>
            </a:r>
          </a:p>
        </p:txBody>
      </p:sp>
      <p:graphicFrame>
        <p:nvGraphicFramePr>
          <p:cNvPr id="5" name="Satura vietturis 3"/>
          <p:cNvGraphicFramePr>
            <a:graphicFrameLocks noGrp="1"/>
          </p:cNvGraphicFramePr>
          <p:nvPr>
            <p:ph idx="1"/>
          </p:nvPr>
        </p:nvGraphicFramePr>
        <p:xfrm>
          <a:off x="2152650" y="1825625"/>
          <a:ext cx="7886700" cy="401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3339">
                  <a:extLst>
                    <a:ext uri="{9D8B030D-6E8A-4147-A177-3AD203B41FA5}">
                      <a16:colId xmlns:a16="http://schemas.microsoft.com/office/drawing/2014/main" val="1260505796"/>
                    </a:ext>
                  </a:extLst>
                </a:gridCol>
                <a:gridCol w="420130">
                  <a:extLst>
                    <a:ext uri="{9D8B030D-6E8A-4147-A177-3AD203B41FA5}">
                      <a16:colId xmlns:a16="http://schemas.microsoft.com/office/drawing/2014/main" val="1423821773"/>
                    </a:ext>
                  </a:extLst>
                </a:gridCol>
                <a:gridCol w="2308551">
                  <a:extLst>
                    <a:ext uri="{9D8B030D-6E8A-4147-A177-3AD203B41FA5}">
                      <a16:colId xmlns:a16="http://schemas.microsoft.com/office/drawing/2014/main" val="1208285501"/>
                    </a:ext>
                  </a:extLst>
                </a:gridCol>
                <a:gridCol w="447006">
                  <a:extLst>
                    <a:ext uri="{9D8B030D-6E8A-4147-A177-3AD203B41FA5}">
                      <a16:colId xmlns:a16="http://schemas.microsoft.com/office/drawing/2014/main" val="3382590956"/>
                    </a:ext>
                  </a:extLst>
                </a:gridCol>
                <a:gridCol w="2707674">
                  <a:extLst>
                    <a:ext uri="{9D8B030D-6E8A-4147-A177-3AD203B41FA5}">
                      <a16:colId xmlns:a16="http://schemas.microsoft.com/office/drawing/2014/main" val="1881773892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Risinājumi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934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Konteksts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Konflikts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Konfigurācija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923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v-LV" sz="1400" dirty="0"/>
                        <a:t>Ārtelpa</a:t>
                      </a:r>
                      <a:r>
                        <a:rPr lang="lv-LV" sz="1400" baseline="0" dirty="0"/>
                        <a:t> R30…100m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ym typeface="Wingdings" panose="05000000000000000000" pitchFamily="2" charset="2"/>
                        </a:rPr>
                        <a:t>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/>
                        <a:t>Teritorijas un īpašumtiesības;</a:t>
                      </a:r>
                    </a:p>
                    <a:p>
                      <a:r>
                        <a:rPr lang="lv-LV" sz="1400" dirty="0"/>
                        <a:t>Kopienas intereses indivīda intereses;</a:t>
                      </a:r>
                    </a:p>
                    <a:p>
                      <a:r>
                        <a:rPr lang="lv-LV" sz="1400" dirty="0"/>
                        <a:t>Dzīves kvalitāte un individualizācija;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ym typeface="Wingdings" panose="05000000000000000000" pitchFamily="2" charset="2"/>
                        </a:rPr>
                        <a:t>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/>
                        <a:t>1 Saskarnes starp teritorijām;</a:t>
                      </a:r>
                    </a:p>
                    <a:p>
                      <a:r>
                        <a:rPr lang="lv-LV" sz="1400" dirty="0"/>
                        <a:t>2 Teritoriāla struktūra un piesaistāmo zemesgabalu struktūra;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954486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r>
                        <a:rPr lang="lv-LV" sz="1400" b="1" dirty="0"/>
                        <a:t>Kvartālu plānojuma</a:t>
                      </a:r>
                      <a:r>
                        <a:rPr lang="lv-LV" sz="1400" b="1" baseline="0" dirty="0"/>
                        <a:t> </a:t>
                      </a:r>
                      <a:r>
                        <a:rPr lang="lv-LV" sz="1400" b="1" dirty="0"/>
                        <a:t>principi</a:t>
                      </a:r>
                      <a:endParaRPr lang="en-US" sz="1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264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v-LV" sz="1400" dirty="0"/>
                        <a:t>Apbūves ansambļi R30…100m</a:t>
                      </a:r>
                    </a:p>
                    <a:p>
                      <a:r>
                        <a:rPr lang="lv-LV" sz="1400" dirty="0"/>
                        <a:t>Ārtelpas</a:t>
                      </a:r>
                      <a:r>
                        <a:rPr lang="lv-LV" sz="1400" baseline="0" dirty="0"/>
                        <a:t> struktūra R300m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ym typeface="Wingdings" panose="05000000000000000000" pitchFamily="2" charset="2"/>
                        </a:rPr>
                        <a:t>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/>
                        <a:t>Konflikts starp iedzīvotāju un lietotāju darbībām, pieprasījumu un spēju organizēties;</a:t>
                      </a:r>
                    </a:p>
                    <a:p>
                      <a:r>
                        <a:rPr lang="lv-LV" sz="1400" b="1" dirty="0"/>
                        <a:t>Ierobežota</a:t>
                      </a:r>
                      <a:r>
                        <a:rPr lang="lv-LV" sz="1400" b="1" baseline="0" dirty="0"/>
                        <a:t> spēja ievest pielāgošanas pasākumus;</a:t>
                      </a:r>
                      <a:endParaRPr lang="en-US" sz="1400" b="1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ym typeface="Wingdings" panose="05000000000000000000" pitchFamily="2" charset="2"/>
                        </a:rPr>
                        <a:t>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/>
                        <a:t>3 Apbūves struktūra (</a:t>
                      </a:r>
                      <a:r>
                        <a:rPr lang="lv-LV" sz="1400" i="1" dirty="0" err="1"/>
                        <a:t>back</a:t>
                      </a:r>
                      <a:r>
                        <a:rPr lang="lv-LV" sz="1400" i="1" dirty="0"/>
                        <a:t>-to-</a:t>
                      </a:r>
                      <a:r>
                        <a:rPr lang="lv-LV" sz="1400" i="1" dirty="0" err="1"/>
                        <a:t>back</a:t>
                      </a:r>
                      <a:r>
                        <a:rPr lang="lv-LV" sz="1400" i="1" dirty="0"/>
                        <a:t>,</a:t>
                      </a:r>
                      <a:r>
                        <a:rPr lang="lv-LV" sz="1400" i="1" baseline="0" dirty="0"/>
                        <a:t> </a:t>
                      </a:r>
                      <a:r>
                        <a:rPr lang="lv-LV" sz="1400" i="1" baseline="0" dirty="0" err="1"/>
                        <a:t>back</a:t>
                      </a:r>
                      <a:r>
                        <a:rPr lang="lv-LV" sz="1400" i="1" baseline="0" dirty="0"/>
                        <a:t>-to-</a:t>
                      </a:r>
                      <a:r>
                        <a:rPr lang="lv-LV" sz="1400" i="1" baseline="0" dirty="0" err="1"/>
                        <a:t>front</a:t>
                      </a:r>
                      <a:r>
                        <a:rPr lang="lv-LV" sz="1400" i="1" baseline="0" dirty="0"/>
                        <a:t>);</a:t>
                      </a:r>
                    </a:p>
                    <a:p>
                      <a:r>
                        <a:rPr lang="lv-LV" sz="1400" i="0" baseline="0" dirty="0"/>
                        <a:t>4 Piebraucamie ceļi un piesaistītie zemesgabali;</a:t>
                      </a:r>
                    </a:p>
                    <a:p>
                      <a:r>
                        <a:rPr lang="lv-LV" sz="1400" i="0" baseline="0" dirty="0"/>
                        <a:t>5 Apbūves intensitāte</a:t>
                      </a:r>
                      <a:endParaRPr lang="en-US" sz="1400" i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449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7058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2682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Esošs (piesaistāmo) zemesgabalu iedalījums </a:t>
            </a:r>
            <a:br>
              <a:rPr lang="lv-LV" dirty="0"/>
            </a:br>
            <a:r>
              <a:rPr lang="lv-LV" dirty="0"/>
              <a:t>Kadastrs</a:t>
            </a:r>
          </a:p>
        </p:txBody>
      </p:sp>
      <p:pic>
        <p:nvPicPr>
          <p:cNvPr id="8" name="Satura vietturis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640" y="1825625"/>
            <a:ext cx="5300720" cy="4351338"/>
          </a:xfrm>
          <a:prstGeom prst="rect">
            <a:avLst/>
          </a:prstGeom>
        </p:spPr>
      </p:pic>
      <p:sp>
        <p:nvSpPr>
          <p:cNvPr id="9" name="Taisnstūrveida remarka 8"/>
          <p:cNvSpPr/>
          <p:nvPr/>
        </p:nvSpPr>
        <p:spPr>
          <a:xfrm>
            <a:off x="6010276" y="1148995"/>
            <a:ext cx="1743075" cy="406108"/>
          </a:xfrm>
          <a:prstGeom prst="wedgeRectCallout">
            <a:avLst>
              <a:gd name="adj1" fmla="val -47609"/>
              <a:gd name="adj2" fmla="val 4179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lv-LV" sz="1400" dirty="0">
                <a:solidFill>
                  <a:prstClr val="white"/>
                </a:solidFill>
                <a:latin typeface="Calibri" panose="020F0502020204030204"/>
              </a:rPr>
              <a:t>Pilsētas iela</a:t>
            </a:r>
          </a:p>
        </p:txBody>
      </p:sp>
      <p:sp>
        <p:nvSpPr>
          <p:cNvPr id="10" name="Taisnstūrveida remarka 9"/>
          <p:cNvSpPr/>
          <p:nvPr/>
        </p:nvSpPr>
        <p:spPr>
          <a:xfrm>
            <a:off x="1914526" y="2277271"/>
            <a:ext cx="1743075" cy="406108"/>
          </a:xfrm>
          <a:prstGeom prst="wedgeRectCallout">
            <a:avLst>
              <a:gd name="adj1" fmla="val 96653"/>
              <a:gd name="adj2" fmla="val 1405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lv-LV" sz="1400" dirty="0">
                <a:solidFill>
                  <a:prstClr val="white"/>
                </a:solidFill>
                <a:latin typeface="Calibri" panose="020F0502020204030204"/>
              </a:rPr>
              <a:t>Pilsētas iela</a:t>
            </a:r>
          </a:p>
        </p:txBody>
      </p:sp>
      <p:sp>
        <p:nvSpPr>
          <p:cNvPr id="11" name="Taisnstūrveida remarka 10"/>
          <p:cNvSpPr/>
          <p:nvPr/>
        </p:nvSpPr>
        <p:spPr>
          <a:xfrm>
            <a:off x="1914526" y="3502820"/>
            <a:ext cx="1743075" cy="802480"/>
          </a:xfrm>
          <a:prstGeom prst="wedgeRectCallout">
            <a:avLst>
              <a:gd name="adj1" fmla="val 162008"/>
              <a:gd name="adj2" fmla="val -275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lv-LV" sz="1400" dirty="0">
                <a:solidFill>
                  <a:prstClr val="white"/>
                </a:solidFill>
                <a:latin typeface="Calibri" panose="020F0502020204030204"/>
              </a:rPr>
              <a:t>Zemesgabals bez piebraucama ceļa</a:t>
            </a:r>
          </a:p>
        </p:txBody>
      </p:sp>
    </p:spTree>
    <p:extLst>
      <p:ext uri="{BB962C8B-B14F-4D97-AF65-F5344CB8AC3E}">
        <p14:creationId xmlns:p14="http://schemas.microsoft.com/office/powerpoint/2010/main" val="36790718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Priekšlikums kvartāla hierarhiskās īpašumu struktūras ieviešanai pēc teritorialitātes principa</a:t>
            </a:r>
          </a:p>
        </p:txBody>
      </p:sp>
      <p:pic>
        <p:nvPicPr>
          <p:cNvPr id="8" name="Satura vietturis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640" y="1825625"/>
            <a:ext cx="5300720" cy="4351338"/>
          </a:xfrm>
          <a:prstGeom prst="rect">
            <a:avLst/>
          </a:prstGeom>
        </p:spPr>
      </p:pic>
      <p:sp>
        <p:nvSpPr>
          <p:cNvPr id="9" name="Taisnstūrveida remarka 8"/>
          <p:cNvSpPr/>
          <p:nvPr/>
        </p:nvSpPr>
        <p:spPr>
          <a:xfrm>
            <a:off x="1781176" y="4514850"/>
            <a:ext cx="1797815" cy="914400"/>
          </a:xfrm>
          <a:prstGeom prst="wedgeRectCallout">
            <a:avLst>
              <a:gd name="adj1" fmla="val 160446"/>
              <a:gd name="adj2" fmla="val -1191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lv-LV" sz="1400" dirty="0">
                <a:solidFill>
                  <a:prstClr val="white"/>
                </a:solidFill>
                <a:latin typeface="Calibri" panose="020F0502020204030204"/>
              </a:rPr>
              <a:t>Pagalms sadalīts domājamas daļas starp četriem namiem</a:t>
            </a:r>
          </a:p>
        </p:txBody>
      </p:sp>
      <p:sp>
        <p:nvSpPr>
          <p:cNvPr id="10" name="Taisnstūrveida remarka 9"/>
          <p:cNvSpPr/>
          <p:nvPr/>
        </p:nvSpPr>
        <p:spPr>
          <a:xfrm>
            <a:off x="1781175" y="3103166"/>
            <a:ext cx="1809750" cy="896144"/>
          </a:xfrm>
          <a:prstGeom prst="wedgeRectCallout">
            <a:avLst>
              <a:gd name="adj1" fmla="val 131798"/>
              <a:gd name="adj2" fmla="val 40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lv-LV" sz="1400" dirty="0">
                <a:solidFill>
                  <a:prstClr val="white"/>
                </a:solidFill>
                <a:latin typeface="Calibri" panose="020F0502020204030204"/>
              </a:rPr>
              <a:t>Piebraucamais ceļš sadalīts starp diviem namiem</a:t>
            </a:r>
          </a:p>
        </p:txBody>
      </p:sp>
    </p:spTree>
    <p:extLst>
      <p:ext uri="{BB962C8B-B14F-4D97-AF65-F5344CB8AC3E}">
        <p14:creationId xmlns:p14="http://schemas.microsoft.com/office/powerpoint/2010/main" val="40273663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Attēls 20" descr="2015-10-09 10.54.17">
            <a:extLst>
              <a:ext uri="{FF2B5EF4-FFF2-40B4-BE49-F238E27FC236}">
                <a16:creationId xmlns:a16="http://schemas.microsoft.com/office/drawing/2014/main" id="{13CE6FEC-B6B5-4EBE-9855-E412BD65988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6665" y="652738"/>
            <a:ext cx="5969175" cy="4147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Attēls 6" descr="20180201_133604892_iOS">
            <a:extLst>
              <a:ext uri="{FF2B5EF4-FFF2-40B4-BE49-F238E27FC236}">
                <a16:creationId xmlns:a16="http://schemas.microsoft.com/office/drawing/2014/main" id="{A60BC4DE-6C33-46BB-BA42-3278C5BF8969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388982" y="3115271"/>
            <a:ext cx="1585120" cy="1822888"/>
          </a:xfrm>
          <a:prstGeom prst="rect">
            <a:avLst/>
          </a:prstGeom>
        </p:spPr>
      </p:pic>
      <p:pic>
        <p:nvPicPr>
          <p:cNvPr id="2" name="Attēls 1" descr="2015-10-09 11.06.37 HDR-2">
            <a:extLst>
              <a:ext uri="{FF2B5EF4-FFF2-40B4-BE49-F238E27FC236}">
                <a16:creationId xmlns:a16="http://schemas.microsoft.com/office/drawing/2014/main" id="{65DB847E-7499-4D78-A511-4C665764840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606645" y="1551383"/>
            <a:ext cx="3636500" cy="1822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Attēls 8" descr="20180201_134516148_iOS">
            <a:extLst>
              <a:ext uri="{FF2B5EF4-FFF2-40B4-BE49-F238E27FC236}">
                <a16:creationId xmlns:a16="http://schemas.microsoft.com/office/drawing/2014/main" id="{C3B03308-849A-4779-8B08-5733FA1936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006601" y="2043216"/>
            <a:ext cx="2021176" cy="2021176"/>
          </a:xfrm>
          <a:prstGeom prst="rect">
            <a:avLst/>
          </a:prstGeom>
        </p:spPr>
      </p:pic>
      <p:pic>
        <p:nvPicPr>
          <p:cNvPr id="10" name="Attēls 9" descr="20180201_133517375_iOS">
            <a:extLst>
              <a:ext uri="{FF2B5EF4-FFF2-40B4-BE49-F238E27FC236}">
                <a16:creationId xmlns:a16="http://schemas.microsoft.com/office/drawing/2014/main" id="{C847C364-2714-4C27-80CF-8AADDF80E435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6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 flipH="1">
            <a:off x="8528872" y="2953661"/>
            <a:ext cx="1430606" cy="28576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E4729AD-7F7E-482A-9E2C-91F334360E1E}"/>
              </a:ext>
            </a:extLst>
          </p:cNvPr>
          <p:cNvSpPr txBox="1"/>
          <p:nvPr/>
        </p:nvSpPr>
        <p:spPr>
          <a:xfrm>
            <a:off x="1606645" y="4983931"/>
            <a:ext cx="798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/>
              <a:t>fasāde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AFDB96-E801-41B6-B097-26E21BABF180}"/>
              </a:ext>
            </a:extLst>
          </p:cNvPr>
          <p:cNvSpPr txBox="1"/>
          <p:nvPr/>
        </p:nvSpPr>
        <p:spPr>
          <a:xfrm>
            <a:off x="3855617" y="4959725"/>
            <a:ext cx="1348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/>
              <a:t>ieejas durvis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6EC01F-DCF6-40BB-BA61-A28A84DD210F}"/>
              </a:ext>
            </a:extLst>
          </p:cNvPr>
          <p:cNvSpPr txBox="1"/>
          <p:nvPr/>
        </p:nvSpPr>
        <p:spPr>
          <a:xfrm>
            <a:off x="2684309" y="5511536"/>
            <a:ext cx="1404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err="1"/>
              <a:t>velonovietne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907760-4BFB-48C0-AAA8-42096CFEB0E3}"/>
              </a:ext>
            </a:extLst>
          </p:cNvPr>
          <p:cNvSpPr txBox="1"/>
          <p:nvPr/>
        </p:nvSpPr>
        <p:spPr>
          <a:xfrm>
            <a:off x="777774" y="4398149"/>
            <a:ext cx="2376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err="1"/>
              <a:t>autonovietne</a:t>
            </a:r>
            <a:r>
              <a:rPr lang="lv-LV" dirty="0"/>
              <a:t> pie ieejas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AE624C-4F3A-48D9-9275-A2B5BA898B80}"/>
              </a:ext>
            </a:extLst>
          </p:cNvPr>
          <p:cNvSpPr txBox="1"/>
          <p:nvPr/>
        </p:nvSpPr>
        <p:spPr>
          <a:xfrm>
            <a:off x="4731597" y="5519122"/>
            <a:ext cx="2204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/>
              <a:t>pārvietošanas ātrums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BCCD12-E899-4A5B-8D76-E6ED7BEF31B5}"/>
              </a:ext>
            </a:extLst>
          </p:cNvPr>
          <p:cNvSpPr txBox="1"/>
          <p:nvPr/>
        </p:nvSpPr>
        <p:spPr>
          <a:xfrm>
            <a:off x="9824158" y="5566319"/>
            <a:ext cx="1043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/>
              <a:t>atkritumi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D727BC-6543-4ECB-93E9-F96722021C51}"/>
              </a:ext>
            </a:extLst>
          </p:cNvPr>
          <p:cNvSpPr txBox="1"/>
          <p:nvPr/>
        </p:nvSpPr>
        <p:spPr>
          <a:xfrm>
            <a:off x="7578206" y="5562528"/>
            <a:ext cx="1460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/>
              <a:t>jaunie apjomi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518034-14C6-4D62-8C8F-A30C58A4C414}"/>
              </a:ext>
            </a:extLst>
          </p:cNvPr>
          <p:cNvSpPr txBox="1"/>
          <p:nvPr/>
        </p:nvSpPr>
        <p:spPr>
          <a:xfrm>
            <a:off x="1070863" y="555896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/>
              <a:t>lodžijas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ECBC093-6B98-423F-98B1-798A8367C349}"/>
              </a:ext>
            </a:extLst>
          </p:cNvPr>
          <p:cNvSpPr txBox="1"/>
          <p:nvPr/>
        </p:nvSpPr>
        <p:spPr>
          <a:xfrm>
            <a:off x="9244175" y="4634609"/>
            <a:ext cx="244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/>
              <a:t>vertikālās komunikācijas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6A01B9C-F1B7-4BF2-B0B4-A72267D3A9D4}"/>
              </a:ext>
            </a:extLst>
          </p:cNvPr>
          <p:cNvSpPr txBox="1"/>
          <p:nvPr/>
        </p:nvSpPr>
        <p:spPr>
          <a:xfrm>
            <a:off x="6372016" y="4930480"/>
            <a:ext cx="1441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err="1"/>
              <a:t>autonovietne</a:t>
            </a:r>
            <a:endParaRPr lang="en-US" dirty="0"/>
          </a:p>
        </p:txBody>
      </p:sp>
      <p:sp>
        <p:nvSpPr>
          <p:cNvPr id="22" name="Taisnstūris 21">
            <a:extLst>
              <a:ext uri="{FF2B5EF4-FFF2-40B4-BE49-F238E27FC236}">
                <a16:creationId xmlns:a16="http://schemas.microsoft.com/office/drawing/2014/main" id="{C38E23C0-63DC-465A-8FFC-37DDDFD2AB02}"/>
              </a:ext>
            </a:extLst>
          </p:cNvPr>
          <p:cNvSpPr/>
          <p:nvPr/>
        </p:nvSpPr>
        <p:spPr>
          <a:xfrm>
            <a:off x="1775520" y="188640"/>
            <a:ext cx="4536504" cy="129614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lv-LV" sz="2400" b="1" dirty="0">
                <a:latin typeface="Arial" panose="020B0604020202020204" pitchFamily="34" charset="0"/>
                <a:cs typeface="Arial" panose="020B0604020202020204" pitchFamily="34" charset="0"/>
              </a:rPr>
              <a:t>Vides koptēls</a:t>
            </a:r>
          </a:p>
          <a:p>
            <a:endParaRPr lang="lv-LV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4450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Attēls 26" descr="Attēls, kurā ir ārtelpa, ēka, ceļš, automašīna&#10;&#10;Apraksts izveidots ar ļoti augstu ticamību">
            <a:extLst>
              <a:ext uri="{FF2B5EF4-FFF2-40B4-BE49-F238E27FC236}">
                <a16:creationId xmlns:a16="http://schemas.microsoft.com/office/drawing/2014/main" id="{03D387DD-05C1-4B4F-82BF-68DADF79B5A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32806" y="1004535"/>
            <a:ext cx="6344316" cy="2902186"/>
          </a:xfrm>
          <a:prstGeom prst="rect">
            <a:avLst/>
          </a:prstGeom>
        </p:spPr>
      </p:pic>
      <p:pic>
        <p:nvPicPr>
          <p:cNvPr id="29" name="Attēls 28" descr="Attēls, kurā ir ceļš, ēka, ārtelpa, koks&#10;&#10;Apraksts izveidots ar ļoti augstu ticamību">
            <a:extLst>
              <a:ext uri="{FF2B5EF4-FFF2-40B4-BE49-F238E27FC236}">
                <a16:creationId xmlns:a16="http://schemas.microsoft.com/office/drawing/2014/main" id="{A86D9F03-CB3C-40E7-BCE0-27F6F82F28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05578" y="208890"/>
            <a:ext cx="3493513" cy="2663493"/>
          </a:xfrm>
          <a:prstGeom prst="rect">
            <a:avLst/>
          </a:prstGeom>
        </p:spPr>
      </p:pic>
      <p:pic>
        <p:nvPicPr>
          <p:cNvPr id="13" name="Attēls 12" descr="2 Camerlingstraat - Google Maps - Mozilla Firefox">
            <a:extLst>
              <a:ext uri="{FF2B5EF4-FFF2-40B4-BE49-F238E27FC236}">
                <a16:creationId xmlns:a16="http://schemas.microsoft.com/office/drawing/2014/main" id="{F8701537-2E0C-49B1-A282-F6962B5D24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0" y="2422228"/>
            <a:ext cx="4297918" cy="1496885"/>
          </a:xfrm>
          <a:prstGeom prst="rect">
            <a:avLst/>
          </a:prstGeom>
        </p:spPr>
      </p:pic>
      <p:pic>
        <p:nvPicPr>
          <p:cNvPr id="10" name="Attēls 9" descr="2 Camerlingstraat - Google Maps - Mozilla Firefox">
            <a:extLst>
              <a:ext uri="{FF2B5EF4-FFF2-40B4-BE49-F238E27FC236}">
                <a16:creationId xmlns:a16="http://schemas.microsoft.com/office/drawing/2014/main" id="{D5C5CF03-3801-43BF-ACB1-945E2CFD937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2263" y="2048220"/>
            <a:ext cx="3826529" cy="2904310"/>
          </a:xfrm>
          <a:prstGeom prst="rect">
            <a:avLst/>
          </a:prstGeom>
        </p:spPr>
      </p:pic>
      <p:pic>
        <p:nvPicPr>
          <p:cNvPr id="3" name="Attēls 2" descr="Raoul-Wallenberg-Straße - Google Maps - Mozilla Firefox">
            <a:extLst>
              <a:ext uri="{FF2B5EF4-FFF2-40B4-BE49-F238E27FC236}">
                <a16:creationId xmlns:a16="http://schemas.microsoft.com/office/drawing/2014/main" id="{BD4E616C-F643-4798-9E00-99D055CE6BA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07687" y="1906310"/>
            <a:ext cx="1549987" cy="2324979"/>
          </a:xfrm>
          <a:prstGeom prst="rect">
            <a:avLst/>
          </a:prstGeom>
        </p:spPr>
      </p:pic>
      <p:pic>
        <p:nvPicPr>
          <p:cNvPr id="8" name="Attēls 7" descr="2 Camerlingstraat - Google Maps - Mozilla Firefox">
            <a:extLst>
              <a:ext uri="{FF2B5EF4-FFF2-40B4-BE49-F238E27FC236}">
                <a16:creationId xmlns:a16="http://schemas.microsoft.com/office/drawing/2014/main" id="{70434F82-232F-4F48-A002-64838D62122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3713" y="3126520"/>
            <a:ext cx="2034357" cy="1598423"/>
          </a:xfrm>
          <a:prstGeom prst="rect">
            <a:avLst/>
          </a:prstGeom>
        </p:spPr>
      </p:pic>
      <p:pic>
        <p:nvPicPr>
          <p:cNvPr id="5" name="Attēls 4" descr="Attēls, kurā ir ēka, ekrānuzņē​​​mums, ārtelpa&#10;&#10;Apraksts izveidots ar augstu ticamību">
            <a:extLst>
              <a:ext uri="{FF2B5EF4-FFF2-40B4-BE49-F238E27FC236}">
                <a16:creationId xmlns:a16="http://schemas.microsoft.com/office/drawing/2014/main" id="{29E8A1F8-E337-4F83-9CB8-358362C9841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3902" y="2727447"/>
            <a:ext cx="1566627" cy="1192507"/>
          </a:xfrm>
          <a:prstGeom prst="rect">
            <a:avLst/>
          </a:prstGeom>
        </p:spPr>
      </p:pic>
      <p:pic>
        <p:nvPicPr>
          <p:cNvPr id="15" name="Attēls 14" descr="Attēls, kurā ir automašīna, ārtelpa, ceļš, koks&#10;&#10;Apraksts izveidots ar ļoti augstu ticamību">
            <a:extLst>
              <a:ext uri="{FF2B5EF4-FFF2-40B4-BE49-F238E27FC236}">
                <a16:creationId xmlns:a16="http://schemas.microsoft.com/office/drawing/2014/main" id="{B1B19DA1-CD55-4656-9461-8666D3CF575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4482" y="3474192"/>
            <a:ext cx="989875" cy="666450"/>
          </a:xfrm>
          <a:prstGeom prst="rect">
            <a:avLst/>
          </a:prstGeom>
        </p:spPr>
      </p:pic>
      <p:pic>
        <p:nvPicPr>
          <p:cNvPr id="17" name="Attēls 16" descr="Attēls, kurā ir velosipēds, ārtelpa, ēka, jāšana&#10;&#10;Apraksts izveidots ar ļoti augstu ticamību">
            <a:extLst>
              <a:ext uri="{FF2B5EF4-FFF2-40B4-BE49-F238E27FC236}">
                <a16:creationId xmlns:a16="http://schemas.microsoft.com/office/drawing/2014/main" id="{60279473-3565-4608-A163-B0E39113DE6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1619" y="3782939"/>
            <a:ext cx="914855" cy="1192507"/>
          </a:xfrm>
          <a:prstGeom prst="rect">
            <a:avLst/>
          </a:prstGeom>
        </p:spPr>
      </p:pic>
      <p:pic>
        <p:nvPicPr>
          <p:cNvPr id="20" name="Attēls 19" descr="Attēls, kurā ir ēka, ārtelpa, ceļš, zāle&#10;&#10;Apraksts izveidots ar ļoti augstu ticamību">
            <a:extLst>
              <a:ext uri="{FF2B5EF4-FFF2-40B4-BE49-F238E27FC236}">
                <a16:creationId xmlns:a16="http://schemas.microsoft.com/office/drawing/2014/main" id="{9E2DA6D4-8B88-46C8-B3D1-2C10811AB5E7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5308" y="3807418"/>
            <a:ext cx="2319205" cy="1190943"/>
          </a:xfrm>
          <a:prstGeom prst="rect">
            <a:avLst/>
          </a:prstGeom>
        </p:spPr>
      </p:pic>
      <p:pic>
        <p:nvPicPr>
          <p:cNvPr id="19" name="Attēls 18" descr="Attēls, kurā ir slēpošana, sniegs, vīrietis, ārtelpa&#10;&#10;Apraksts izveidots ar ļoti augstu ticamību">
            <a:extLst>
              <a:ext uri="{FF2B5EF4-FFF2-40B4-BE49-F238E27FC236}">
                <a16:creationId xmlns:a16="http://schemas.microsoft.com/office/drawing/2014/main" id="{0C29323F-BBAF-4CA2-AFDB-6A9316B40416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447537" y="3807417"/>
            <a:ext cx="864141" cy="20338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B9533E-D58B-4E36-85C8-62DD1E62D0D8}"/>
              </a:ext>
            </a:extLst>
          </p:cNvPr>
          <p:cNvSpPr txBox="1"/>
          <p:nvPr/>
        </p:nvSpPr>
        <p:spPr>
          <a:xfrm>
            <a:off x="1925006" y="5198020"/>
            <a:ext cx="798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/>
              <a:t>fasāde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1CB31E1-D2FB-4AB3-9A65-A8C51C82C525}"/>
              </a:ext>
            </a:extLst>
          </p:cNvPr>
          <p:cNvSpPr txBox="1"/>
          <p:nvPr/>
        </p:nvSpPr>
        <p:spPr>
          <a:xfrm>
            <a:off x="3908855" y="5200708"/>
            <a:ext cx="1348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/>
              <a:t>ieejas durvis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1D9A46-B324-4BC7-9E85-171101AC2167}"/>
              </a:ext>
            </a:extLst>
          </p:cNvPr>
          <p:cNvSpPr txBox="1"/>
          <p:nvPr/>
        </p:nvSpPr>
        <p:spPr>
          <a:xfrm>
            <a:off x="2829699" y="5597786"/>
            <a:ext cx="1404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err="1"/>
              <a:t>velonovietne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845A41B-AA1B-4B10-BE7B-C36917748B76}"/>
              </a:ext>
            </a:extLst>
          </p:cNvPr>
          <p:cNvSpPr txBox="1"/>
          <p:nvPr/>
        </p:nvSpPr>
        <p:spPr>
          <a:xfrm>
            <a:off x="595251" y="4623830"/>
            <a:ext cx="2376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err="1"/>
              <a:t>autonovietne</a:t>
            </a:r>
            <a:r>
              <a:rPr lang="lv-LV" dirty="0"/>
              <a:t> pie ieejas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363BF32-F6A8-4281-B91D-42DD975C673D}"/>
              </a:ext>
            </a:extLst>
          </p:cNvPr>
          <p:cNvSpPr txBox="1"/>
          <p:nvPr/>
        </p:nvSpPr>
        <p:spPr>
          <a:xfrm>
            <a:off x="4770965" y="5621154"/>
            <a:ext cx="2204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/>
              <a:t>pārvietošanas ātrums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9250821-BD78-4CE8-93A2-F27B1798E40E}"/>
              </a:ext>
            </a:extLst>
          </p:cNvPr>
          <p:cNvSpPr txBox="1"/>
          <p:nvPr/>
        </p:nvSpPr>
        <p:spPr>
          <a:xfrm>
            <a:off x="9776492" y="5656561"/>
            <a:ext cx="1043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/>
              <a:t>atkritumi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67DACB-886C-4CBD-8CF9-E364A6C2CCDD}"/>
              </a:ext>
            </a:extLst>
          </p:cNvPr>
          <p:cNvSpPr txBox="1"/>
          <p:nvPr/>
        </p:nvSpPr>
        <p:spPr>
          <a:xfrm>
            <a:off x="7813757" y="5677669"/>
            <a:ext cx="1460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/>
              <a:t>jaunie apjomi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7AA6642-C874-4D2B-AB07-BC6514D53236}"/>
              </a:ext>
            </a:extLst>
          </p:cNvPr>
          <p:cNvSpPr txBox="1"/>
          <p:nvPr/>
        </p:nvSpPr>
        <p:spPr>
          <a:xfrm>
            <a:off x="1208538" y="560773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/>
              <a:t>lodžijas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7B1D1D4-4F2D-4B15-9E50-FE880307C05F}"/>
              </a:ext>
            </a:extLst>
          </p:cNvPr>
          <p:cNvSpPr txBox="1"/>
          <p:nvPr/>
        </p:nvSpPr>
        <p:spPr>
          <a:xfrm>
            <a:off x="9445823" y="5219346"/>
            <a:ext cx="244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/>
              <a:t>vertikālās komunikācijas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921143A-3CC5-45BF-8C0E-1AF825EA7172}"/>
              </a:ext>
            </a:extLst>
          </p:cNvPr>
          <p:cNvSpPr txBox="1"/>
          <p:nvPr/>
        </p:nvSpPr>
        <p:spPr>
          <a:xfrm>
            <a:off x="7653216" y="5238404"/>
            <a:ext cx="1441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err="1"/>
              <a:t>autonovietne</a:t>
            </a:r>
            <a:endParaRPr lang="en-US" dirty="0"/>
          </a:p>
        </p:txBody>
      </p:sp>
      <p:sp>
        <p:nvSpPr>
          <p:cNvPr id="30" name="Taisnstūris 29">
            <a:extLst>
              <a:ext uri="{FF2B5EF4-FFF2-40B4-BE49-F238E27FC236}">
                <a16:creationId xmlns:a16="http://schemas.microsoft.com/office/drawing/2014/main" id="{53A9823B-E64E-4BD5-962D-AA877F381ABE}"/>
              </a:ext>
            </a:extLst>
          </p:cNvPr>
          <p:cNvSpPr/>
          <p:nvPr/>
        </p:nvSpPr>
        <p:spPr>
          <a:xfrm>
            <a:off x="1775520" y="188640"/>
            <a:ext cx="4536504" cy="129614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lv-LV" sz="2400" b="1" dirty="0">
                <a:latin typeface="Arial" panose="020B0604020202020204" pitchFamily="34" charset="0"/>
                <a:cs typeface="Arial" panose="020B0604020202020204" pitchFamily="34" charset="0"/>
              </a:rPr>
              <a:t>Vēlams vides koptēls</a:t>
            </a:r>
          </a:p>
          <a:p>
            <a:endParaRPr lang="lv-LV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252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dizains">
  <a:themeElements>
    <a:clrScheme name="Office dizain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dizains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dizain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dizains">
  <a:themeElements>
    <a:clrScheme name="Office dizain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dizains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dizain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dizains">
  <a:themeElements>
    <a:clrScheme name="Office dizain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dizains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dizain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dizains">
  <a:themeElements>
    <a:clrScheme name="Office dizain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dizains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dizain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1214</Words>
  <Application>Microsoft Office PowerPoint</Application>
  <PresentationFormat>Platekrāna</PresentationFormat>
  <Paragraphs>212</Paragraphs>
  <Slides>24</Slides>
  <Notes>8</Notes>
  <HiddenSlides>0</HiddenSlides>
  <MMClips>0</MMClips>
  <ScaleCrop>false</ScaleCrop>
  <HeadingPairs>
    <vt:vector size="6" baseType="variant">
      <vt:variant>
        <vt:lpstr>Lietotie fonti</vt:lpstr>
      </vt:variant>
      <vt:variant>
        <vt:i4>5</vt:i4>
      </vt:variant>
      <vt:variant>
        <vt:lpstr>Dizains</vt:lpstr>
      </vt:variant>
      <vt:variant>
        <vt:i4>5</vt:i4>
      </vt:variant>
      <vt:variant>
        <vt:lpstr>Slaidu virsraksti</vt:lpstr>
      </vt:variant>
      <vt:variant>
        <vt:i4>24</vt:i4>
      </vt:variant>
    </vt:vector>
  </HeadingPairs>
  <TitlesOfParts>
    <vt:vector size="34" baseType="lpstr">
      <vt:lpstr>Arial</vt:lpstr>
      <vt:lpstr>Calibri</vt:lpstr>
      <vt:lpstr>Calibri Light</vt:lpstr>
      <vt:lpstr>Helvetica World</vt:lpstr>
      <vt:lpstr>Wingdings</vt:lpstr>
      <vt:lpstr>Office dizains</vt:lpstr>
      <vt:lpstr>1_Office dizains</vt:lpstr>
      <vt:lpstr>2_Office dizains</vt:lpstr>
      <vt:lpstr>3_Office dizains</vt:lpstr>
      <vt:lpstr>4_Office dizains</vt:lpstr>
      <vt:lpstr>Ilgtspēja Rīgā. Ēka, kvartāls, pilsēta</vt:lpstr>
      <vt:lpstr>Ilgtspēja </vt:lpstr>
      <vt:lpstr>Telpiskās ilgtspējas principi</vt:lpstr>
      <vt:lpstr>Ilgtspēja kā atbilde problēmu laukiem, kopumiem Problēmu lauku veido mikroklimata problēmas, kuru cēloni pārklājas gandrīz visos gadījumos ar pilsētas  siltuma salas (PSS) cēloņiem. </vt:lpstr>
      <vt:lpstr>Kvartālu izvēle ekspluatācijā nodošanas periods</vt:lpstr>
      <vt:lpstr>1-Klimatam atbilstošā pilsētas  virsma Raksturo pilsētas pakļautību draudiem, jo parāda pilsētas siltuma salas formu—pakļautības zonu </vt:lpstr>
      <vt:lpstr>PowerPoint prezentācija</vt:lpstr>
      <vt:lpstr>Asfaltētās ielas: Asfalts  siltuma uzkrājumi  sajūtams siltums Zaļās ielas: Asfalts  iztvaikošana  latentais siltums</vt:lpstr>
      <vt:lpstr>2-Izsauļota un nepārkarstoša dzīvošana Ievainojamības faktori, jo parāda elementu (kvartālu, ēku grupu, ēku) īpašības, kuras veicina vai kavē ārtelpas un iekštelpas pārkaršanu</vt:lpstr>
      <vt:lpstr>Ievainojamība atkarība no ielas kanjona un namu fasāžu orientāciju; pareizais zonējums var izmantot izsauļojuma īpatnības</vt:lpstr>
      <vt:lpstr>PowerPoint prezentācija</vt:lpstr>
      <vt:lpstr>3-Izvedināmā un komfortabla pilsēttelpa Ievainojamības faktori, jo parāda elementu (kvartālu, ēku grupu, ēku) īpašības, kuras nosaka vēja režīmu un trokšņa līmeni </vt:lpstr>
      <vt:lpstr>H/L ārtelpas dimensiju attiecība: tikai daži mikrorajoni veidoti kā brīvstavoši, pārsvarā plūsmas krustojās, kas veicina piesārņojuma akumulāciju</vt:lpstr>
      <vt:lpstr>PowerPoint prezentācija</vt:lpstr>
      <vt:lpstr>4-Vietēja satiksme Pakļautības faktori, jo nosaka kur koncentrējās gan piesārņotāji, gan ievainojamie</vt:lpstr>
      <vt:lpstr>PowerPoint prezentācija</vt:lpstr>
      <vt:lpstr>PowerPoint prezentācija</vt:lpstr>
      <vt:lpstr>Gandrīz puse no Rīgas ceļiem kalpo tikai piebraukšanai. Tie veido nozīmīgo resursu Rīgas pielāgošanas kapacitātes celšanai. Tam nepieciešama pārvaldības sakārtošana.</vt:lpstr>
      <vt:lpstr>Čikāgas (ASV)  «Green Alley» programma mazina infrastruktūras pakļautību siltuma salām un applūšanai sakārtojot vietējas satiksmes infrastruktūru, tādā veidā palielinot pielāgošanas kapacitāti. </vt:lpstr>
      <vt:lpstr>5-Koptelpa Pielāgošanas kapacitātes faktori, jo princips parāda, cik liela mērā pakļautība un ievainojamība varētu tikt efektīvi mazināta ieviešot pielāgošanas pasākumus. </vt:lpstr>
      <vt:lpstr>Esošs (piesaistāmo) zemesgabalu iedalījums  Kadastrs</vt:lpstr>
      <vt:lpstr>Priekšlikums kvartāla hierarhiskās īpašumu struktūras ieviešanai pēc teritorialitātes principa</vt:lpstr>
      <vt:lpstr>PowerPoint prezentācija</vt:lpstr>
      <vt:lpstr>PowerPoint prezentācija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Ilgtspēja Rīgā</dc:title>
  <dc:creator>Aleksandrs Feltins</dc:creator>
  <cp:lastModifiedBy>Gvido</cp:lastModifiedBy>
  <cp:revision>19</cp:revision>
  <dcterms:created xsi:type="dcterms:W3CDTF">2019-09-14T08:35:07Z</dcterms:created>
  <dcterms:modified xsi:type="dcterms:W3CDTF">2019-09-24T04:02:31Z</dcterms:modified>
</cp:coreProperties>
</file>