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2" r:id="rId1"/>
  </p:sldMasterIdLst>
  <p:notesMasterIdLst>
    <p:notesMasterId r:id="rId30"/>
  </p:notesMasterIdLst>
  <p:handoutMasterIdLst>
    <p:handoutMasterId r:id="rId31"/>
  </p:handoutMasterIdLst>
  <p:sldIdLst>
    <p:sldId id="256" r:id="rId2"/>
    <p:sldId id="263" r:id="rId3"/>
    <p:sldId id="262" r:id="rId4"/>
    <p:sldId id="260" r:id="rId5"/>
    <p:sldId id="291" r:id="rId6"/>
    <p:sldId id="288" r:id="rId7"/>
    <p:sldId id="294" r:id="rId8"/>
    <p:sldId id="292" r:id="rId9"/>
    <p:sldId id="273" r:id="rId10"/>
    <p:sldId id="267" r:id="rId11"/>
    <p:sldId id="289" r:id="rId12"/>
    <p:sldId id="290" r:id="rId13"/>
    <p:sldId id="274" r:id="rId14"/>
    <p:sldId id="270" r:id="rId15"/>
    <p:sldId id="278" r:id="rId16"/>
    <p:sldId id="281" r:id="rId17"/>
    <p:sldId id="282" r:id="rId18"/>
    <p:sldId id="275" r:id="rId19"/>
    <p:sldId id="279" r:id="rId20"/>
    <p:sldId id="280" r:id="rId21"/>
    <p:sldId id="276" r:id="rId22"/>
    <p:sldId id="295" r:id="rId23"/>
    <p:sldId id="266" r:id="rId24"/>
    <p:sldId id="277" r:id="rId25"/>
    <p:sldId id="284" r:id="rId26"/>
    <p:sldId id="283" r:id="rId27"/>
    <p:sldId id="285" r:id="rId28"/>
    <p:sldId id="286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551"/>
    <a:srgbClr val="B72E91"/>
    <a:srgbClr val="293B97"/>
    <a:srgbClr val="1E2785"/>
    <a:srgbClr val="313131"/>
    <a:srgbClr val="1E297F"/>
    <a:srgbClr val="424242"/>
    <a:srgbClr val="F4F4F4"/>
    <a:srgbClr val="F4F498"/>
    <a:srgbClr val="9898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66" autoAdjust="0"/>
    <p:restoredTop sz="94679" autoAdjust="0"/>
  </p:normalViewPr>
  <p:slideViewPr>
    <p:cSldViewPr snapToGrid="0" snapToObjects="1">
      <p:cViewPr varScale="1">
        <p:scale>
          <a:sx n="108" d="100"/>
          <a:sy n="108" d="100"/>
        </p:scale>
        <p:origin x="336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5" d="100"/>
          <a:sy n="85" d="100"/>
        </p:scale>
        <p:origin x="-377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FDBB95-2919-BA49-BF3E-F989F8D69C19}" type="datetimeFigureOut">
              <a:rPr lang="en-US" smtClean="0"/>
              <a:t>9/21/2019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7869F8-E71A-D14F-A8BC-587CDE7D4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2047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E34D1-F639-E448-89D5-A8813FF58557}" type="datetimeFigureOut">
              <a:rPr lang="en-US" smtClean="0"/>
              <a:t>9/21/2019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2579E2-A0C5-8541-B354-36B522AD5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5970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733777" y="4695825"/>
            <a:ext cx="10803467" cy="495300"/>
          </a:xfrm>
        </p:spPr>
        <p:txBody>
          <a:bodyPr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700"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lv-LV" sz="2700" dirty="0" err="1" smtClean="0"/>
              <a:t>Text</a:t>
            </a:r>
            <a:r>
              <a:rPr lang="lv-LV" sz="2700" dirty="0" smtClean="0"/>
              <a:t>, </a:t>
            </a:r>
            <a:r>
              <a:rPr lang="lv-LV" sz="2700" dirty="0" err="1" smtClean="0"/>
              <a:t>text</a:t>
            </a:r>
            <a:r>
              <a:rPr lang="lv-LV" sz="2700" dirty="0" smtClean="0"/>
              <a:t>, </a:t>
            </a:r>
            <a:r>
              <a:rPr lang="lv-LV" sz="2700" dirty="0" err="1" smtClean="0"/>
              <a:t>text</a:t>
            </a:r>
            <a:endParaRPr lang="en-US" sz="2700" dirty="0" smtClean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734484" y="5372101"/>
            <a:ext cx="10803467" cy="276225"/>
          </a:xfrm>
        </p:spPr>
        <p:txBody>
          <a:bodyPr>
            <a:noAutofit/>
          </a:bodyPr>
          <a:lstStyle>
            <a:lvl1pPr marL="0" indent="0" algn="ctr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lv-LV" dirty="0" smtClean="0"/>
              <a:t>Vārds, uzvārds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734484" y="5648325"/>
            <a:ext cx="10803467" cy="28575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lv-LV" sz="1400" dirty="0" smtClean="0"/>
              <a:t>Amats</a:t>
            </a:r>
            <a:endParaRPr lang="lv-LV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6" hasCustomPrompt="1"/>
          </p:nvPr>
        </p:nvSpPr>
        <p:spPr>
          <a:xfrm>
            <a:off x="734484" y="2705100"/>
            <a:ext cx="10803467" cy="1809750"/>
          </a:xfrm>
        </p:spPr>
        <p:txBody>
          <a:bodyPr>
            <a:normAutofit/>
          </a:bodyPr>
          <a:lstStyle>
            <a:lvl1pPr marL="0" indent="0" algn="ctr">
              <a:buNone/>
              <a:defRPr sz="55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lv-LV" dirty="0" smtClean="0"/>
              <a:t>Jaunas prezentācijas nosaukums</a:t>
            </a:r>
            <a:endParaRPr lang="lv-LV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732367" y="6105525"/>
            <a:ext cx="10803467" cy="28575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lv-LV" sz="1400" dirty="0" smtClean="0"/>
              <a:t>Datums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979143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ul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733777" y="4695825"/>
            <a:ext cx="10803467" cy="495300"/>
          </a:xfrm>
        </p:spPr>
        <p:txBody>
          <a:bodyPr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700">
                <a:solidFill>
                  <a:srgbClr val="00555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lv-LV" sz="2700" dirty="0" err="1" smtClean="0"/>
              <a:t>Text</a:t>
            </a:r>
            <a:r>
              <a:rPr lang="lv-LV" sz="2700" dirty="0" smtClean="0"/>
              <a:t>, </a:t>
            </a:r>
            <a:r>
              <a:rPr lang="lv-LV" sz="2700" dirty="0" err="1" smtClean="0"/>
              <a:t>text</a:t>
            </a:r>
            <a:r>
              <a:rPr lang="lv-LV" sz="2700" dirty="0" smtClean="0"/>
              <a:t>, </a:t>
            </a:r>
            <a:r>
              <a:rPr lang="lv-LV" sz="2700" dirty="0" err="1" smtClean="0"/>
              <a:t>text</a:t>
            </a:r>
            <a:endParaRPr lang="en-US" sz="2700" dirty="0" smtClean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734484" y="5372101"/>
            <a:ext cx="10803467" cy="276225"/>
          </a:xfrm>
        </p:spPr>
        <p:txBody>
          <a:bodyPr>
            <a:noAutofit/>
          </a:bodyPr>
          <a:lstStyle>
            <a:lvl1pPr marL="0" indent="0" algn="ctr">
              <a:buNone/>
              <a:defRPr sz="1400" baseline="0">
                <a:solidFill>
                  <a:srgbClr val="005551"/>
                </a:solidFill>
              </a:defRPr>
            </a:lvl1pPr>
          </a:lstStyle>
          <a:p>
            <a:pPr lvl="0"/>
            <a:r>
              <a:rPr lang="lv-LV" dirty="0" smtClean="0"/>
              <a:t>Vārds, uzvārds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734484" y="5648325"/>
            <a:ext cx="10803467" cy="28575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rgbClr val="005551"/>
                </a:solidFill>
              </a:defRPr>
            </a:lvl1pPr>
          </a:lstStyle>
          <a:p>
            <a:pPr lvl="0"/>
            <a:r>
              <a:rPr lang="lv-LV" sz="1400" dirty="0" smtClean="0"/>
              <a:t>Amats</a:t>
            </a:r>
            <a:endParaRPr lang="lv-LV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6" hasCustomPrompt="1"/>
          </p:nvPr>
        </p:nvSpPr>
        <p:spPr>
          <a:xfrm>
            <a:off x="734484" y="2705100"/>
            <a:ext cx="10803467" cy="1809750"/>
          </a:xfrm>
        </p:spPr>
        <p:txBody>
          <a:bodyPr>
            <a:normAutofit/>
          </a:bodyPr>
          <a:lstStyle>
            <a:lvl1pPr marL="0" indent="0" algn="ctr">
              <a:buNone/>
              <a:defRPr sz="5500" b="1" baseline="0">
                <a:solidFill>
                  <a:srgbClr val="005551"/>
                </a:solidFill>
              </a:defRPr>
            </a:lvl1pPr>
          </a:lstStyle>
          <a:p>
            <a:pPr lvl="0"/>
            <a:r>
              <a:rPr lang="lv-LV" dirty="0" smtClean="0"/>
              <a:t>Jaunas prezentācijas nosaukums</a:t>
            </a:r>
            <a:endParaRPr lang="lv-LV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732367" y="6105525"/>
            <a:ext cx="10803467" cy="28575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rgbClr val="005551"/>
                </a:solidFill>
              </a:defRPr>
            </a:lvl1pPr>
          </a:lstStyle>
          <a:p>
            <a:pPr lvl="0"/>
            <a:r>
              <a:rPr lang="lv-LV" sz="1400" dirty="0" smtClean="0"/>
              <a:t>Datums</a:t>
            </a:r>
            <a:endParaRPr lang="lv-LV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60435" y="553703"/>
            <a:ext cx="1666575" cy="138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873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61949"/>
            <a:ext cx="10972800" cy="772587"/>
          </a:xfrm>
        </p:spPr>
        <p:txBody>
          <a:bodyPr/>
          <a:lstStyle/>
          <a:p>
            <a:r>
              <a:rPr lang="lv-LV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Rīgas </a:t>
            </a:r>
            <a:r>
              <a:rPr lang="en-US" dirty="0" err="1" smtClean="0"/>
              <a:t>Tehniskā</a:t>
            </a:r>
            <a:r>
              <a:rPr lang="en-US" dirty="0" smtClean="0"/>
              <a:t> </a:t>
            </a:r>
            <a:r>
              <a:rPr lang="en-US" dirty="0" err="1" smtClean="0"/>
              <a:t>universitāte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09600" y="1453932"/>
            <a:ext cx="10972800" cy="2789129"/>
          </a:xfrm>
        </p:spPr>
        <p:txBody>
          <a:bodyPr/>
          <a:lstStyle>
            <a:lvl1pPr marL="342900" indent="-342900">
              <a:buFont typeface="Wingdings" charset="2"/>
              <a:buChar char="§"/>
              <a:defRPr sz="2000">
                <a:solidFill>
                  <a:schemeClr val="accent1"/>
                </a:solidFill>
              </a:defRPr>
            </a:lvl1pPr>
            <a:lvl2pPr>
              <a:defRPr sz="1800">
                <a:solidFill>
                  <a:schemeClr val="accent1"/>
                </a:solidFill>
              </a:defRPr>
            </a:lvl2pPr>
            <a:lvl3pPr marL="1143000" indent="-228600">
              <a:buSzPct val="75000"/>
              <a:buFont typeface="Wingdings" charset="2"/>
              <a:buChar char="§"/>
              <a:defRPr sz="1400">
                <a:solidFill>
                  <a:schemeClr val="accent1"/>
                </a:solidFill>
              </a:defRPr>
            </a:lvl3pPr>
            <a:lvl4pPr>
              <a:buSzPct val="75000"/>
              <a:defRPr sz="1400">
                <a:solidFill>
                  <a:schemeClr val="accent1"/>
                </a:solidFill>
              </a:defRPr>
            </a:lvl4pPr>
            <a:lvl5pPr marL="2114550" indent="-285750">
              <a:buSzPct val="50000"/>
              <a:buFont typeface="Wingdings" charset="2"/>
              <a:buChar char="§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lv-LV" dirty="0" smtClean="0"/>
              <a:t>Click to edit Master text styles</a:t>
            </a:r>
          </a:p>
          <a:p>
            <a:pPr lvl="1"/>
            <a:r>
              <a:rPr lang="lv-LV" dirty="0" smtClean="0"/>
              <a:t>Second level</a:t>
            </a:r>
          </a:p>
          <a:p>
            <a:pPr lvl="2"/>
            <a:r>
              <a:rPr lang="lv-LV" dirty="0" smtClean="0"/>
              <a:t>Third level</a:t>
            </a:r>
          </a:p>
          <a:p>
            <a:pPr lvl="3"/>
            <a:r>
              <a:rPr lang="lv-LV" dirty="0" smtClean="0"/>
              <a:t>Fourth level</a:t>
            </a:r>
          </a:p>
          <a:p>
            <a:pPr lvl="4"/>
            <a:r>
              <a:rPr lang="lv-LV" dirty="0" smtClean="0"/>
              <a:t>Fifth level</a:t>
            </a:r>
            <a:endParaRPr lang="en-US" dirty="0"/>
          </a:p>
        </p:txBody>
      </p:sp>
      <p:sp>
        <p:nvSpPr>
          <p:cNvPr id="8" name="Slide Number Placeholder 6"/>
          <p:cNvSpPr txBox="1">
            <a:spLocks/>
          </p:cNvSpPr>
          <p:nvPr userDrawn="1"/>
        </p:nvSpPr>
        <p:spPr>
          <a:xfrm>
            <a:off x="10938933" y="6272743"/>
            <a:ext cx="64346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rgbClr val="10205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F746A6-E283-484D-A747-262174EE73C9}" type="slidenum">
              <a:rPr lang="en-US" sz="1200" smtClean="0">
                <a:solidFill>
                  <a:srgbClr val="A6A6A6"/>
                </a:solidFill>
              </a:rPr>
              <a:pPr/>
              <a:t>‹#›</a:t>
            </a:fld>
            <a:endParaRPr lang="en-US" sz="1200" dirty="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528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dalu_slaids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371744"/>
            <a:ext cx="10363200" cy="1470025"/>
          </a:xfrm>
        </p:spPr>
        <p:txBody>
          <a:bodyPr>
            <a:noAutofit/>
          </a:bodyPr>
          <a:lstStyle>
            <a:lvl1pPr algn="ctr">
              <a:defRPr sz="5500" b="1" i="0">
                <a:solidFill>
                  <a:srgbClr val="005551"/>
                </a:solidFill>
                <a:latin typeface="Arial"/>
                <a:cs typeface="Arial"/>
              </a:defRPr>
            </a:lvl1pPr>
          </a:lstStyle>
          <a:p>
            <a:r>
              <a:rPr lang="lv-LV" dirty="0" smtClean="0"/>
              <a:t>Nodaļas nosaukums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241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53932"/>
            <a:ext cx="10972800" cy="2789129"/>
          </a:xfrm>
        </p:spPr>
        <p:txBody>
          <a:bodyPr/>
          <a:lstStyle>
            <a:lvl1pPr marL="342900" indent="-342900">
              <a:buFont typeface="Wingdings" charset="2"/>
              <a:buChar char="§"/>
              <a:defRPr sz="2000">
                <a:solidFill>
                  <a:schemeClr val="accent1"/>
                </a:solidFill>
              </a:defRPr>
            </a:lvl1pPr>
            <a:lvl2pPr>
              <a:defRPr sz="1800">
                <a:solidFill>
                  <a:schemeClr val="accent1"/>
                </a:solidFill>
              </a:defRPr>
            </a:lvl2pPr>
            <a:lvl3pPr marL="1143000" indent="-228600">
              <a:buSzPct val="75000"/>
              <a:buFont typeface="Wingdings" charset="2"/>
              <a:buChar char="§"/>
              <a:defRPr sz="1400">
                <a:solidFill>
                  <a:schemeClr val="accent1"/>
                </a:solidFill>
              </a:defRPr>
            </a:lvl3pPr>
            <a:lvl4pPr>
              <a:buSzPct val="75000"/>
              <a:defRPr sz="1400">
                <a:solidFill>
                  <a:schemeClr val="accent1"/>
                </a:solidFill>
              </a:defRPr>
            </a:lvl4pPr>
            <a:lvl5pPr marL="2114550" indent="-285750">
              <a:buSzPct val="50000"/>
              <a:buFont typeface="Wingdings" charset="2"/>
              <a:buChar char="§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lv-LV" dirty="0" smtClean="0"/>
              <a:t>Click to edit Master text styles</a:t>
            </a:r>
          </a:p>
          <a:p>
            <a:pPr lvl="1"/>
            <a:r>
              <a:rPr lang="lv-LV" dirty="0" smtClean="0"/>
              <a:t>Second level</a:t>
            </a:r>
          </a:p>
          <a:p>
            <a:pPr lvl="2"/>
            <a:r>
              <a:rPr lang="lv-LV" dirty="0" smtClean="0"/>
              <a:t>Third level</a:t>
            </a:r>
          </a:p>
          <a:p>
            <a:pPr lvl="3"/>
            <a:r>
              <a:rPr lang="lv-LV" dirty="0" smtClean="0"/>
              <a:t>Fourth level</a:t>
            </a:r>
          </a:p>
          <a:p>
            <a:pPr lvl="4"/>
            <a:r>
              <a:rPr lang="lv-LV" dirty="0" smtClean="0"/>
              <a:t>Fifth level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3289747" y="16115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12" name="TextBox 11"/>
          <p:cNvSpPr txBox="1"/>
          <p:nvPr/>
        </p:nvSpPr>
        <p:spPr>
          <a:xfrm>
            <a:off x="13289747" y="16115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3289747" y="16115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63965"/>
            <a:ext cx="10972800" cy="770685"/>
          </a:xfrm>
        </p:spPr>
        <p:txBody>
          <a:bodyPr anchor="t">
            <a:noAutofit/>
          </a:bodyPr>
          <a:lstStyle>
            <a:lvl1pPr algn="l">
              <a:defRPr sz="4400" b="1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lv-LV" dirty="0" smtClean="0"/>
              <a:t>Click to edit Master title style</a:t>
            </a:r>
            <a:endParaRPr lang="en-US" dirty="0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09599" y="6272743"/>
            <a:ext cx="3296356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rgbClr val="A6A6A6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Rīgas Tehniskā universitāte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7969956" y="627274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A6A6A6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6"/>
          <p:cNvSpPr txBox="1">
            <a:spLocks/>
          </p:cNvSpPr>
          <p:nvPr userDrawn="1"/>
        </p:nvSpPr>
        <p:spPr>
          <a:xfrm>
            <a:off x="10938933" y="6272743"/>
            <a:ext cx="64346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rgbClr val="10205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F746A6-E283-484D-A747-262174EE73C9}" type="slidenum">
              <a:rPr lang="en-US" sz="1200" smtClean="0">
                <a:solidFill>
                  <a:srgbClr val="A6A6A6"/>
                </a:solidFill>
              </a:rPr>
              <a:pPr/>
              <a:t>‹#›</a:t>
            </a:fld>
            <a:endParaRPr lang="en-US" sz="1200" dirty="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0142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ttēli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47004" y="1182078"/>
            <a:ext cx="5471573" cy="2370665"/>
          </a:xfrm>
        </p:spPr>
        <p:txBody>
          <a:bodyPr>
            <a:normAutofit/>
          </a:bodyPr>
          <a:lstStyle>
            <a:lvl1pPr>
              <a:defRPr sz="2000">
                <a:solidFill>
                  <a:srgbClr val="989898"/>
                </a:solidFill>
              </a:defRPr>
            </a:lvl1pPr>
          </a:lstStyle>
          <a:p>
            <a:r>
              <a:rPr lang="lv-LV" dirty="0" smtClean="0"/>
              <a:t>Drag picture to placeholder or click icon to add</a:t>
            </a:r>
            <a:endParaRPr lang="en-US" dirty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6242755" y="1182077"/>
            <a:ext cx="5339644" cy="482132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989898"/>
                </a:solidFill>
              </a:defRPr>
            </a:lvl1pPr>
          </a:lstStyle>
          <a:p>
            <a:r>
              <a:rPr lang="lv-LV" dirty="0" smtClean="0"/>
              <a:t>Drag picture to placeholder or click icon to add</a:t>
            </a:r>
            <a:endParaRPr lang="en-US" dirty="0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47004" y="3632731"/>
            <a:ext cx="5471573" cy="2370665"/>
          </a:xfrm>
        </p:spPr>
        <p:txBody>
          <a:bodyPr>
            <a:normAutofit/>
          </a:bodyPr>
          <a:lstStyle>
            <a:lvl1pPr>
              <a:defRPr sz="2000">
                <a:solidFill>
                  <a:srgbClr val="989898"/>
                </a:solidFill>
              </a:defRPr>
            </a:lvl1pPr>
          </a:lstStyle>
          <a:p>
            <a:r>
              <a:rPr lang="lv-LV" dirty="0" smtClean="0"/>
              <a:t>Drag picture to placeholder or click icon to add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09600" y="156860"/>
            <a:ext cx="10972800" cy="868909"/>
          </a:xfrm>
        </p:spPr>
        <p:txBody>
          <a:bodyPr anchor="t">
            <a:noAutofit/>
          </a:bodyPr>
          <a:lstStyle>
            <a:lvl1pPr algn="l">
              <a:defRPr sz="3600">
                <a:solidFill>
                  <a:srgbClr val="005551"/>
                </a:solidFill>
              </a:defRPr>
            </a:lvl1pPr>
          </a:lstStyle>
          <a:p>
            <a:r>
              <a:rPr lang="lv-LV" dirty="0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09599" y="6272743"/>
            <a:ext cx="3296356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rgbClr val="A6A6A6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Rīgas </a:t>
            </a:r>
            <a:r>
              <a:rPr lang="en-US" dirty="0" err="1" smtClean="0"/>
              <a:t>Tehniskā</a:t>
            </a:r>
            <a:r>
              <a:rPr lang="en-US" dirty="0" smtClean="0"/>
              <a:t> </a:t>
            </a:r>
            <a:r>
              <a:rPr lang="en-US" dirty="0" err="1" smtClean="0"/>
              <a:t>universitāte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7969956" y="627274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A6A6A6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7992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ttēli 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810541" y="3669503"/>
            <a:ext cx="4145439" cy="2001761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lv-LV" dirty="0" smtClean="0"/>
              <a:t>Drag picture to placeholder or click icon to add</a:t>
            </a:r>
            <a:endParaRPr lang="en-US" dirty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970314" y="1523278"/>
            <a:ext cx="1977913" cy="1995032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lv-LV" dirty="0" smtClean="0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6811364" y="1523278"/>
            <a:ext cx="1977913" cy="1995032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lv-LV" dirty="0" smtClean="0"/>
              <a:t>Drag picture to placeholder or click icon to add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09601" y="1182079"/>
            <a:ext cx="4712305" cy="4807487"/>
          </a:xfrm>
        </p:spPr>
        <p:txBody>
          <a:bodyPr/>
          <a:lstStyle>
            <a:lvl1pPr marL="342900" indent="-342900">
              <a:buFont typeface="Wingdings" charset="2"/>
              <a:buChar char="§"/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 marL="1143000" indent="-228600">
              <a:buSzPct val="75000"/>
              <a:buFont typeface="Wingdings" charset="2"/>
              <a:buChar char="§"/>
              <a:defRPr sz="1400">
                <a:solidFill>
                  <a:schemeClr val="tx1"/>
                </a:solidFill>
              </a:defRPr>
            </a:lvl3pPr>
            <a:lvl4pPr>
              <a:buSzPct val="75000"/>
              <a:defRPr sz="1400">
                <a:solidFill>
                  <a:schemeClr val="tx1"/>
                </a:solidFill>
              </a:defRPr>
            </a:lvl4pPr>
            <a:lvl5pPr marL="2114550" indent="-285750">
              <a:buSzPct val="50000"/>
              <a:buFont typeface="Wingdings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lv-LV" dirty="0" smtClean="0"/>
              <a:t>Click to edit Master text styles</a:t>
            </a:r>
          </a:p>
          <a:p>
            <a:pPr lvl="1"/>
            <a:r>
              <a:rPr lang="lv-LV" dirty="0" smtClean="0"/>
              <a:t>Second level</a:t>
            </a:r>
          </a:p>
          <a:p>
            <a:pPr lvl="2"/>
            <a:r>
              <a:rPr lang="lv-LV" dirty="0" smtClean="0"/>
              <a:t>Third level</a:t>
            </a:r>
          </a:p>
          <a:p>
            <a:pPr lvl="3"/>
            <a:r>
              <a:rPr lang="lv-LV" dirty="0" smtClean="0"/>
              <a:t>Fourth level</a:t>
            </a:r>
          </a:p>
          <a:p>
            <a:pPr lvl="4"/>
            <a:r>
              <a:rPr lang="lv-LV" dirty="0" smtClean="0"/>
              <a:t>Fifth level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09600" y="156860"/>
            <a:ext cx="10972800" cy="868909"/>
          </a:xfrm>
        </p:spPr>
        <p:txBody>
          <a:bodyPr anchor="t">
            <a:noAutofit/>
          </a:bodyPr>
          <a:lstStyle>
            <a:lvl1pPr algn="l">
              <a:defRPr sz="3600">
                <a:solidFill>
                  <a:srgbClr val="005551"/>
                </a:solidFill>
              </a:defRPr>
            </a:lvl1pPr>
          </a:lstStyle>
          <a:p>
            <a:r>
              <a:rPr lang="lv-LV" dirty="0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09599" y="6272743"/>
            <a:ext cx="3296356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rgbClr val="A6A6A6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Rīgas </a:t>
            </a:r>
            <a:r>
              <a:rPr lang="en-US" dirty="0" err="1" smtClean="0"/>
              <a:t>Tehniskā</a:t>
            </a:r>
            <a:r>
              <a:rPr lang="en-US" dirty="0" smtClean="0"/>
              <a:t> </a:t>
            </a:r>
            <a:r>
              <a:rPr lang="en-US" dirty="0" err="1" smtClean="0"/>
              <a:t>universitāte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7969956" y="627274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117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auk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40727" y="2883357"/>
            <a:ext cx="8534400" cy="11975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dirty="0" smtClean="0"/>
              <a:t>Click to edit Master subtitle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1840727" y="4354824"/>
            <a:ext cx="8534400" cy="134143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 smtClean="0"/>
              <a:t>Click to edit Master text styles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3221198" y="2741101"/>
            <a:ext cx="5773460" cy="3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3747523" y="4238143"/>
            <a:ext cx="4720808" cy="0"/>
          </a:xfrm>
          <a:prstGeom prst="line">
            <a:avLst/>
          </a:prstGeom>
          <a:ln w="3175" cmpd="sng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09599" y="6272743"/>
            <a:ext cx="3296356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rgbClr val="A6A6A6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Rīgas Tehniskā universitāte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598315" y="1420280"/>
            <a:ext cx="109728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lv-LV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672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d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371744"/>
            <a:ext cx="10363200" cy="1470025"/>
          </a:xfrm>
        </p:spPr>
        <p:txBody>
          <a:bodyPr>
            <a:noAutofit/>
          </a:bodyPr>
          <a:lstStyle>
            <a:lvl1pPr algn="ctr">
              <a:defRPr sz="55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lv-LV" dirty="0" smtClean="0"/>
              <a:t>Paldies.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176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ld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371744"/>
            <a:ext cx="10363200" cy="1470025"/>
          </a:xfrm>
        </p:spPr>
        <p:txBody>
          <a:bodyPr>
            <a:noAutofit/>
          </a:bodyPr>
          <a:lstStyle>
            <a:lvl1pPr algn="ctr">
              <a:defRPr sz="5500" b="1" i="0">
                <a:solidFill>
                  <a:srgbClr val="005551"/>
                </a:solidFill>
                <a:latin typeface="Arial"/>
                <a:cs typeface="Arial"/>
              </a:defRPr>
            </a:lvl1pPr>
          </a:lstStyle>
          <a:p>
            <a:r>
              <a:rPr lang="lv-LV" dirty="0" smtClean="0"/>
              <a:t>Paldies.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144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19613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4517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4"/>
            <a:r>
              <a:rPr lang="lv-LV" dirty="0" smtClean="0"/>
              <a:t>Click to edit Master text styles</a:t>
            </a:r>
          </a:p>
          <a:p>
            <a:pPr lvl="5"/>
            <a:r>
              <a:rPr lang="lv-LV" dirty="0" smtClean="0"/>
              <a:t>Second level</a:t>
            </a:r>
          </a:p>
          <a:p>
            <a:pPr lvl="6"/>
            <a:r>
              <a:rPr lang="lv-LV" dirty="0" smtClean="0"/>
              <a:t>Third level</a:t>
            </a:r>
          </a:p>
          <a:p>
            <a:pPr lvl="7"/>
            <a:r>
              <a:rPr lang="lv-LV" dirty="0" smtClean="0"/>
              <a:t>Fourth level</a:t>
            </a:r>
          </a:p>
          <a:p>
            <a:pPr lvl="8"/>
            <a:r>
              <a:rPr lang="lv-LV" dirty="0" smtClean="0"/>
              <a:t>Fifth level</a:t>
            </a:r>
            <a:endParaRPr lang="en-US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09599" y="6272743"/>
            <a:ext cx="3296356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Rīgas Tehniskā universitāte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-4553185" y="2794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12" name="TextBox 11"/>
          <p:cNvSpPr txBox="1"/>
          <p:nvPr/>
        </p:nvSpPr>
        <p:spPr>
          <a:xfrm>
            <a:off x="15164742" y="68862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11" name="Slide Number Placeholder 6"/>
          <p:cNvSpPr txBox="1">
            <a:spLocks/>
          </p:cNvSpPr>
          <p:nvPr userDrawn="1"/>
        </p:nvSpPr>
        <p:spPr>
          <a:xfrm>
            <a:off x="10938933" y="6272743"/>
            <a:ext cx="64346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rgbClr val="10205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F746A6-E283-484D-A747-262174EE73C9}" type="slidenum">
              <a:rPr lang="en-US" sz="1200" smtClean="0">
                <a:solidFill>
                  <a:srgbClr val="A6A6A6"/>
                </a:solidFill>
              </a:rPr>
              <a:pPr/>
              <a:t>‹#›</a:t>
            </a:fld>
            <a:endParaRPr lang="en-US" sz="1200" dirty="0">
              <a:solidFill>
                <a:srgbClr val="A6A6A6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9956" y="627274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A6A6A6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965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843" r:id="rId2"/>
    <p:sldLayoutId id="2147483842" r:id="rId3"/>
    <p:sldLayoutId id="2147483841" r:id="rId4"/>
    <p:sldLayoutId id="2147483804" r:id="rId5"/>
    <p:sldLayoutId id="2147483818" r:id="rId6"/>
    <p:sldLayoutId id="2147483820" r:id="rId7"/>
    <p:sldLayoutId id="2147483803" r:id="rId8"/>
    <p:sldLayoutId id="2147483839" r:id="rId9"/>
    <p:sldLayoutId id="2147483844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4400" b="1" i="0" kern="1200">
          <a:solidFill>
            <a:schemeClr val="accent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323232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323232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323232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323232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accent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lv-LV" dirty="0"/>
              <a:t>RTU Dizaina tehnoloģiju institūtā</a:t>
            </a:r>
            <a:endParaRPr lang="en-US" dirty="0"/>
          </a:p>
          <a:p>
            <a:endParaRPr lang="lv-LV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lv-LV" i="1" dirty="0" smtClean="0"/>
              <a:t>Dr. sc. ing</a:t>
            </a:r>
            <a:r>
              <a:rPr lang="lv-LV" dirty="0" smtClean="0"/>
              <a:t>., Ilze </a:t>
            </a:r>
            <a:r>
              <a:rPr lang="lv-LV" dirty="0"/>
              <a:t>Gudro</a:t>
            </a:r>
            <a:endParaRPr lang="en-US" dirty="0"/>
          </a:p>
          <a:p>
            <a:endParaRPr lang="lv-LV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lv-LV" dirty="0" smtClean="0"/>
              <a:t>RTU, DTI </a:t>
            </a:r>
            <a:r>
              <a:rPr lang="lv-LV" dirty="0"/>
              <a:t>lektore</a:t>
            </a:r>
            <a:endParaRPr lang="en-US" dirty="0"/>
          </a:p>
          <a:p>
            <a:endParaRPr lang="lv-LV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lv-LV" b="0" dirty="0"/>
              <a:t>Ilgtspējīga dizaina pazīmes studentu darbos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lv-LV" dirty="0"/>
              <a:t>24.09.2019</a:t>
            </a:r>
            <a:endParaRPr lang="en-US" dirty="0"/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6210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asaras universitÄte Â«The Big Reset on Neighbourhood Design. Islands in the Stream: Bridging NeighbourhoodsÂ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720" y="2734722"/>
            <a:ext cx="6177280" cy="4123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420" y="218501"/>
            <a:ext cx="5383900" cy="120784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80708" y="1607745"/>
            <a:ext cx="46779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600" dirty="0"/>
              <a:t>RPI Mehānikas </a:t>
            </a:r>
            <a:r>
              <a:rPr lang="lv-LV" sz="1600" dirty="0" smtClean="0"/>
              <a:t>fakultātes </a:t>
            </a:r>
            <a:r>
              <a:rPr lang="lv-LV" sz="1600" b="1" dirty="0" err="1" smtClean="0"/>
              <a:t>Šķiedrmateriālu</a:t>
            </a:r>
            <a:r>
              <a:rPr lang="lv-LV" sz="1600" b="1" dirty="0" smtClean="0"/>
              <a:t> </a:t>
            </a:r>
            <a:r>
              <a:rPr lang="lv-LV" sz="1600" b="1" dirty="0"/>
              <a:t>mehāniskās </a:t>
            </a:r>
            <a:r>
              <a:rPr lang="lv-LV" sz="1600" b="1" dirty="0" smtClean="0"/>
              <a:t>tehnoloģijas </a:t>
            </a:r>
            <a:r>
              <a:rPr lang="lv-LV" sz="1600" b="1" dirty="0"/>
              <a:t>katedra</a:t>
            </a:r>
            <a:r>
              <a:rPr lang="lv-LV" sz="1600" dirty="0"/>
              <a:t> </a:t>
            </a:r>
            <a:r>
              <a:rPr lang="lv-LV" sz="1600" dirty="0" smtClean="0"/>
              <a:t>(no </a:t>
            </a:r>
            <a:r>
              <a:rPr lang="lv-LV" sz="1600" dirty="0"/>
              <a:t>1960</a:t>
            </a:r>
            <a:r>
              <a:rPr lang="lv-LV" sz="1600" dirty="0" smtClean="0"/>
              <a:t>).</a:t>
            </a:r>
            <a:endParaRPr lang="lv-LV" sz="1600" dirty="0"/>
          </a:p>
        </p:txBody>
      </p:sp>
      <p:sp>
        <p:nvSpPr>
          <p:cNvPr id="8" name="Rectangle 7"/>
          <p:cNvSpPr/>
          <p:nvPr/>
        </p:nvSpPr>
        <p:spPr>
          <a:xfrm>
            <a:off x="458833" y="316083"/>
            <a:ext cx="51852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600" dirty="0" smtClean="0"/>
              <a:t>RP Mašīnbūves (Mehānikas) un Ķīmijas nodaļa, </a:t>
            </a:r>
            <a:r>
              <a:rPr lang="lv-LV" sz="1600" dirty="0" err="1" smtClean="0"/>
              <a:t>škiedrvielas</a:t>
            </a:r>
            <a:r>
              <a:rPr lang="lv-LV" sz="1600" dirty="0" smtClean="0"/>
              <a:t> tehnoloģija </a:t>
            </a:r>
            <a:r>
              <a:rPr lang="lv-LV" sz="1600" dirty="0" smtClean="0">
                <a:solidFill>
                  <a:srgbClr val="FF0000"/>
                </a:solidFill>
              </a:rPr>
              <a:t>(1880).</a:t>
            </a:r>
            <a:endParaRPr lang="lv-LV" sz="16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5629" y="3132627"/>
            <a:ext cx="54588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600" dirty="0"/>
              <a:t>RPI Aparātu būvniecības fakultātes </a:t>
            </a:r>
            <a:r>
              <a:rPr lang="lv-LV" sz="1600" b="1" dirty="0" smtClean="0"/>
              <a:t>Vieglās </a:t>
            </a:r>
            <a:r>
              <a:rPr lang="lv-LV" sz="1600" b="1" dirty="0"/>
              <a:t>rūpniecības mašīnu un tehnoloģijas </a:t>
            </a:r>
            <a:r>
              <a:rPr lang="lv-LV" sz="1600" b="1" dirty="0" smtClean="0"/>
              <a:t>katedra</a:t>
            </a:r>
            <a:r>
              <a:rPr lang="lv-LV" sz="1600" dirty="0" smtClean="0"/>
              <a:t> </a:t>
            </a:r>
            <a:r>
              <a:rPr lang="lv-LV" sz="1600" dirty="0"/>
              <a:t>(no 1978</a:t>
            </a:r>
            <a:r>
              <a:rPr lang="lv-LV" sz="1600" dirty="0" smtClean="0"/>
              <a:t>). </a:t>
            </a:r>
            <a:endParaRPr lang="lv-LV" sz="1600" dirty="0"/>
          </a:p>
        </p:txBody>
      </p:sp>
      <p:sp>
        <p:nvSpPr>
          <p:cNvPr id="10" name="Rectangle 9"/>
          <p:cNvSpPr/>
          <p:nvPr/>
        </p:nvSpPr>
        <p:spPr>
          <a:xfrm>
            <a:off x="480708" y="3793727"/>
            <a:ext cx="51540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600" b="1" dirty="0"/>
              <a:t>Tekstila </a:t>
            </a:r>
            <a:r>
              <a:rPr lang="lv-LV" sz="1600" b="1" dirty="0" smtClean="0"/>
              <a:t>un apģērba tehnoloģijas </a:t>
            </a:r>
            <a:r>
              <a:rPr lang="lv-LV" sz="1600" b="1" dirty="0"/>
              <a:t>fakultāte </a:t>
            </a:r>
            <a:endParaRPr lang="lv-LV" sz="1600" b="1" dirty="0" smtClean="0"/>
          </a:p>
          <a:p>
            <a:r>
              <a:rPr lang="lv-LV" sz="1600" b="1" dirty="0" smtClean="0"/>
              <a:t>(1991–1994).</a:t>
            </a:r>
            <a:endParaRPr lang="lv-LV" sz="1600" dirty="0"/>
          </a:p>
        </p:txBody>
      </p:sp>
      <p:sp>
        <p:nvSpPr>
          <p:cNvPr id="11" name="Rectangle 10"/>
          <p:cNvSpPr/>
          <p:nvPr/>
        </p:nvSpPr>
        <p:spPr>
          <a:xfrm>
            <a:off x="439850" y="4559615"/>
            <a:ext cx="49860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600" dirty="0" err="1" smtClean="0"/>
              <a:t>Mašīnzinību</a:t>
            </a:r>
            <a:r>
              <a:rPr lang="lv-LV" sz="1600" dirty="0" smtClean="0"/>
              <a:t> fakultātes </a:t>
            </a:r>
            <a:r>
              <a:rPr lang="lv-LV" sz="1600" b="1" dirty="0" smtClean="0"/>
              <a:t>Tekstila </a:t>
            </a:r>
            <a:r>
              <a:rPr lang="lv-LV" sz="1600" b="1" dirty="0"/>
              <a:t>un </a:t>
            </a:r>
            <a:r>
              <a:rPr lang="lv-LV" sz="1600" b="1" dirty="0" smtClean="0"/>
              <a:t>apģērba tehnoloģijas </a:t>
            </a:r>
            <a:r>
              <a:rPr lang="lv-LV" sz="1600" b="1" dirty="0"/>
              <a:t>institūts </a:t>
            </a:r>
            <a:r>
              <a:rPr lang="lv-LV" sz="1600" dirty="0"/>
              <a:t>(1994–2002</a:t>
            </a:r>
            <a:r>
              <a:rPr lang="lv-LV" sz="1600" dirty="0" smtClean="0"/>
              <a:t>).</a:t>
            </a:r>
            <a:endParaRPr lang="lv-LV" sz="1600" dirty="0"/>
          </a:p>
        </p:txBody>
      </p:sp>
      <p:sp>
        <p:nvSpPr>
          <p:cNvPr id="12" name="Rectangle 11"/>
          <p:cNvSpPr/>
          <p:nvPr/>
        </p:nvSpPr>
        <p:spPr>
          <a:xfrm>
            <a:off x="439850" y="5323655"/>
            <a:ext cx="52315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600" dirty="0" smtClean="0"/>
              <a:t>RTU MLĶF </a:t>
            </a:r>
            <a:r>
              <a:rPr lang="lv-LV" sz="1600" b="1" dirty="0" smtClean="0"/>
              <a:t>Tekstilmateriālu tehnoloģiju </a:t>
            </a:r>
            <a:r>
              <a:rPr lang="lv-LV" sz="1600" b="1" dirty="0"/>
              <a:t>un </a:t>
            </a:r>
            <a:r>
              <a:rPr lang="lv-LV" sz="1600" b="1" dirty="0" smtClean="0"/>
              <a:t>dizaina institūts </a:t>
            </a:r>
            <a:r>
              <a:rPr lang="lv-LV" sz="1600" dirty="0"/>
              <a:t>(no 2003</a:t>
            </a:r>
            <a:r>
              <a:rPr lang="lv-LV" sz="1600" dirty="0" smtClean="0"/>
              <a:t>).</a:t>
            </a:r>
            <a:endParaRPr lang="lv-LV" sz="1600" dirty="0"/>
          </a:p>
        </p:txBody>
      </p:sp>
      <p:sp>
        <p:nvSpPr>
          <p:cNvPr id="13" name="Rectangle 12"/>
          <p:cNvSpPr/>
          <p:nvPr/>
        </p:nvSpPr>
        <p:spPr>
          <a:xfrm>
            <a:off x="421658" y="6034189"/>
            <a:ext cx="46413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600" dirty="0">
                <a:solidFill>
                  <a:srgbClr val="FF0000"/>
                </a:solidFill>
              </a:rPr>
              <a:t>RTU MLĶF </a:t>
            </a:r>
            <a:r>
              <a:rPr lang="lv-LV" sz="1600" b="1" dirty="0" smtClean="0">
                <a:solidFill>
                  <a:srgbClr val="FF0000"/>
                </a:solidFill>
              </a:rPr>
              <a:t>Dizaina tehnoloģiju institūts</a:t>
            </a:r>
          </a:p>
          <a:p>
            <a:r>
              <a:rPr lang="lv-LV" sz="1600" dirty="0" smtClean="0">
                <a:solidFill>
                  <a:srgbClr val="FF0000"/>
                </a:solidFill>
              </a:rPr>
              <a:t>(no 2014).</a:t>
            </a:r>
            <a:endParaRPr lang="lv-LV" sz="1600" dirty="0">
              <a:solidFill>
                <a:srgbClr val="FF0000"/>
              </a:solidFill>
            </a:endParaRPr>
          </a:p>
        </p:txBody>
      </p:sp>
      <p:sp>
        <p:nvSpPr>
          <p:cNvPr id="5" name="Isosceles Triangle 4"/>
          <p:cNvSpPr/>
          <p:nvPr/>
        </p:nvSpPr>
        <p:spPr>
          <a:xfrm rot="5400000">
            <a:off x="150799" y="1090936"/>
            <a:ext cx="256345" cy="235934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8" name="Isosceles Triangle 17"/>
          <p:cNvSpPr/>
          <p:nvPr/>
        </p:nvSpPr>
        <p:spPr>
          <a:xfrm rot="5400000">
            <a:off x="134332" y="2462233"/>
            <a:ext cx="256345" cy="235934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9" name="Isosceles Triangle 18"/>
          <p:cNvSpPr/>
          <p:nvPr/>
        </p:nvSpPr>
        <p:spPr>
          <a:xfrm rot="5400000">
            <a:off x="141399" y="3174620"/>
            <a:ext cx="256345" cy="235934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0" name="Isosceles Triangle 19"/>
          <p:cNvSpPr/>
          <p:nvPr/>
        </p:nvSpPr>
        <p:spPr>
          <a:xfrm rot="5400000">
            <a:off x="149242" y="3839974"/>
            <a:ext cx="256345" cy="235934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1" name="Isosceles Triangle 20"/>
          <p:cNvSpPr/>
          <p:nvPr/>
        </p:nvSpPr>
        <p:spPr>
          <a:xfrm rot="5400000">
            <a:off x="113887" y="4628933"/>
            <a:ext cx="256345" cy="235934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2" name="Isosceles Triangle 21"/>
          <p:cNvSpPr/>
          <p:nvPr/>
        </p:nvSpPr>
        <p:spPr>
          <a:xfrm rot="5400000">
            <a:off x="113886" y="5330994"/>
            <a:ext cx="256345" cy="235934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3" name="Isosceles Triangle 22"/>
          <p:cNvSpPr/>
          <p:nvPr/>
        </p:nvSpPr>
        <p:spPr>
          <a:xfrm rot="5400000">
            <a:off x="132522" y="6044395"/>
            <a:ext cx="256345" cy="235934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4" name="Isosceles Triangle 23"/>
          <p:cNvSpPr/>
          <p:nvPr/>
        </p:nvSpPr>
        <p:spPr>
          <a:xfrm rot="5400000">
            <a:off x="169926" y="388259"/>
            <a:ext cx="256345" cy="235934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sp>
        <p:nvSpPr>
          <p:cNvPr id="25" name="Rectangle 24"/>
          <p:cNvSpPr/>
          <p:nvPr/>
        </p:nvSpPr>
        <p:spPr>
          <a:xfrm>
            <a:off x="458833" y="2424433"/>
            <a:ext cx="51852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600" dirty="0"/>
              <a:t>RPI Aparātu būvniecības fakultātes </a:t>
            </a:r>
            <a:r>
              <a:rPr lang="lv-LV" sz="1600" b="1" dirty="0" err="1" smtClean="0"/>
              <a:t>Tekstilmašīnu</a:t>
            </a:r>
            <a:r>
              <a:rPr lang="lv-LV" sz="1600" b="1" dirty="0" smtClean="0"/>
              <a:t> </a:t>
            </a:r>
            <a:r>
              <a:rPr lang="lv-LV" sz="1600" b="1" dirty="0"/>
              <a:t>un trikotāžas </a:t>
            </a:r>
            <a:r>
              <a:rPr lang="lv-LV" sz="1600" b="1" dirty="0" smtClean="0"/>
              <a:t>ražošanas katedra </a:t>
            </a:r>
            <a:r>
              <a:rPr lang="lv-LV" sz="1600" dirty="0" smtClean="0"/>
              <a:t>(1970–1978).</a:t>
            </a:r>
            <a:endParaRPr lang="lv-LV" sz="1600" dirty="0"/>
          </a:p>
        </p:txBody>
      </p:sp>
      <p:sp>
        <p:nvSpPr>
          <p:cNvPr id="26" name="Rectangle 25"/>
          <p:cNvSpPr/>
          <p:nvPr/>
        </p:nvSpPr>
        <p:spPr>
          <a:xfrm>
            <a:off x="480708" y="1040314"/>
            <a:ext cx="51852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600" dirty="0" smtClean="0"/>
              <a:t>LA / LU / LVU dažādas katedras.</a:t>
            </a:r>
            <a:endParaRPr lang="lv-LV" sz="1600" dirty="0"/>
          </a:p>
        </p:txBody>
      </p:sp>
      <p:sp>
        <p:nvSpPr>
          <p:cNvPr id="29" name="Isosceles Triangle 28"/>
          <p:cNvSpPr/>
          <p:nvPr/>
        </p:nvSpPr>
        <p:spPr>
          <a:xfrm rot="5400000">
            <a:off x="130739" y="1648412"/>
            <a:ext cx="256345" cy="235934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0" name="Rectangle 29"/>
          <p:cNvSpPr/>
          <p:nvPr/>
        </p:nvSpPr>
        <p:spPr>
          <a:xfrm>
            <a:off x="9969917" y="6348409"/>
            <a:ext cx="20793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600" dirty="0" smtClean="0">
                <a:solidFill>
                  <a:schemeClr val="bg1"/>
                </a:solidFill>
              </a:rPr>
              <a:t>Rīga, Ķīpsalas iela 6</a:t>
            </a:r>
            <a:endParaRPr lang="lv-LV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68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4925" t="14957" r="36024" b="11524"/>
          <a:stretch/>
        </p:blipFill>
        <p:spPr>
          <a:xfrm>
            <a:off x="0" y="-26261"/>
            <a:ext cx="4836160" cy="688426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237608" y="2187577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v-LV" b="1" dirty="0" smtClean="0"/>
              <a:t>Dizains </a:t>
            </a:r>
            <a:r>
              <a:rPr lang="lv-LV" b="1" dirty="0"/>
              <a:t>sekmē Latvijas ekonomisko izrāvienu, sabiedrības labklājību un vides ilgtspēju. </a:t>
            </a:r>
            <a:endParaRPr lang="lv-LV" b="1" dirty="0" smtClean="0"/>
          </a:p>
          <a:p>
            <a:endParaRPr lang="lv-LV" dirty="0"/>
          </a:p>
          <a:p>
            <a:r>
              <a:rPr lang="lv-LV" dirty="0"/>
              <a:t>2. līmeņa profesionālā augstākā </a:t>
            </a:r>
            <a:r>
              <a:rPr lang="lv-LV" dirty="0" smtClean="0"/>
              <a:t>izglītība:</a:t>
            </a:r>
          </a:p>
          <a:p>
            <a:r>
              <a:rPr lang="lv-LV" dirty="0" smtClean="0">
                <a:solidFill>
                  <a:srgbClr val="FF0000"/>
                </a:solidFill>
              </a:rPr>
              <a:t>Profesionālā bakalaura grāds</a:t>
            </a:r>
          </a:p>
          <a:p>
            <a:endParaRPr lang="lv-LV" dirty="0" smtClean="0"/>
          </a:p>
          <a:p>
            <a:r>
              <a:rPr lang="lv-LV" dirty="0" smtClean="0"/>
              <a:t>2</a:t>
            </a:r>
            <a:r>
              <a:rPr lang="lv-LV" dirty="0"/>
              <a:t>. līmeņa profesionālā augstākā </a:t>
            </a:r>
            <a:r>
              <a:rPr lang="lv-LV" dirty="0" smtClean="0"/>
              <a:t>izglītība:</a:t>
            </a:r>
          </a:p>
          <a:p>
            <a:r>
              <a:rPr lang="lv-LV" dirty="0" smtClean="0">
                <a:solidFill>
                  <a:srgbClr val="FF0000"/>
                </a:solidFill>
              </a:rPr>
              <a:t>Profesionālā </a:t>
            </a:r>
            <a:r>
              <a:rPr lang="lv-LV" dirty="0">
                <a:solidFill>
                  <a:srgbClr val="FF0000"/>
                </a:solidFill>
              </a:rPr>
              <a:t>maģistra </a:t>
            </a:r>
            <a:r>
              <a:rPr lang="lv-LV" dirty="0" smtClean="0">
                <a:solidFill>
                  <a:srgbClr val="FF0000"/>
                </a:solidFill>
              </a:rPr>
              <a:t>grāds</a:t>
            </a:r>
          </a:p>
          <a:p>
            <a:endParaRPr lang="lv-LV" dirty="0" smtClean="0"/>
          </a:p>
          <a:p>
            <a:r>
              <a:rPr lang="lv-LV" dirty="0"/>
              <a:t>Doktora </a:t>
            </a:r>
            <a:r>
              <a:rPr lang="lv-LV" dirty="0" smtClean="0"/>
              <a:t>studijas:</a:t>
            </a:r>
          </a:p>
          <a:p>
            <a:r>
              <a:rPr lang="lv-LV" dirty="0" smtClean="0">
                <a:solidFill>
                  <a:srgbClr val="FF0000"/>
                </a:solidFill>
              </a:rPr>
              <a:t>Doktora </a:t>
            </a:r>
            <a:r>
              <a:rPr lang="lv-LV" dirty="0">
                <a:solidFill>
                  <a:srgbClr val="FF0000"/>
                </a:solidFill>
              </a:rPr>
              <a:t>grāds</a:t>
            </a:r>
          </a:p>
        </p:txBody>
      </p:sp>
      <p:sp>
        <p:nvSpPr>
          <p:cNvPr id="8" name="Rectangle 7"/>
          <p:cNvSpPr/>
          <p:nvPr/>
        </p:nvSpPr>
        <p:spPr>
          <a:xfrm>
            <a:off x="8056880" y="6640757"/>
            <a:ext cx="425704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800" dirty="0"/>
              <a:t>https://www.km.gov.lv/uploads/ckeditor/files/Nozares/Dizains/Latvijas_dizains_2020.pdf</a:t>
            </a:r>
          </a:p>
        </p:txBody>
      </p:sp>
    </p:spTree>
    <p:extLst>
      <p:ext uri="{BB962C8B-B14F-4D97-AF65-F5344CB8AC3E}">
        <p14:creationId xmlns:p14="http://schemas.microsoft.com/office/powerpoint/2010/main" val="175990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0556" t="16606" r="1907" b="28563"/>
          <a:stretch/>
        </p:blipFill>
        <p:spPr>
          <a:xfrm>
            <a:off x="0" y="2138181"/>
            <a:ext cx="7274359" cy="47198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54771" t="13759" r="8083" b="23588"/>
          <a:stretch/>
        </p:blipFill>
        <p:spPr>
          <a:xfrm>
            <a:off x="7217055" y="2138181"/>
            <a:ext cx="4974945" cy="471981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52400" y="675770"/>
            <a:ext cx="118973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dirty="0">
                <a:solidFill>
                  <a:schemeClr val="bg1"/>
                </a:solidFill>
              </a:rPr>
              <a:t>Dizains un dizaineri ir lielā mērā atbildīgi par ikviena sabiedrības locekļa dzīves kvalitātes uzlabošanu. Šajā procesā nepieciešama mijiedarbība ar citām nozarēm, vienlaikus sekojot izaicinājumiem vides, tehnoloģiju, ekonomikas un sociālajās jomās.</a:t>
            </a:r>
          </a:p>
        </p:txBody>
      </p:sp>
      <p:sp>
        <p:nvSpPr>
          <p:cNvPr id="9" name="Rectangle 8"/>
          <p:cNvSpPr/>
          <p:nvPr/>
        </p:nvSpPr>
        <p:spPr>
          <a:xfrm>
            <a:off x="8056880" y="6640757"/>
            <a:ext cx="425704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800" dirty="0"/>
              <a:t>https://www.km.gov.lv/uploads/ckeditor/files/Nozares/Dizains/Latvijas_dizains_2020.pdf</a:t>
            </a:r>
          </a:p>
        </p:txBody>
      </p:sp>
    </p:spTree>
    <p:extLst>
      <p:ext uri="{BB962C8B-B14F-4D97-AF65-F5344CB8AC3E}">
        <p14:creationId xmlns:p14="http://schemas.microsoft.com/office/powerpoint/2010/main" val="356979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40466" y="3377584"/>
            <a:ext cx="10363200" cy="1470025"/>
          </a:xfrm>
        </p:spPr>
        <p:txBody>
          <a:bodyPr/>
          <a:lstStyle/>
          <a:p>
            <a:r>
              <a:rPr lang="lv-LV" dirty="0" smtClean="0"/>
              <a:t>Produkti – jauni materiāli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6272213"/>
            <a:ext cx="3295650" cy="365125"/>
          </a:xfrm>
        </p:spPr>
        <p:txBody>
          <a:bodyPr/>
          <a:lstStyle/>
          <a:p>
            <a:r>
              <a:rPr lang="en-US" smtClean="0"/>
              <a:t>Rīgas Tehniskā universitāte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825" y="2371744"/>
            <a:ext cx="5383900" cy="120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6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b="1" dirty="0"/>
              <a:t>«Velosipēda rāmis no koka»</a:t>
            </a:r>
          </a:p>
          <a:p>
            <a:pPr marL="0" indent="0">
              <a:buNone/>
            </a:pPr>
            <a:r>
              <a:rPr lang="lv-LV" b="1" dirty="0" smtClean="0"/>
              <a:t>Bakalaura darbs</a:t>
            </a:r>
            <a:r>
              <a:rPr lang="lv-LV" b="1" dirty="0"/>
              <a:t>, 2014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lv-LV" b="0" dirty="0"/>
              <a:t>Kitija </a:t>
            </a:r>
            <a:r>
              <a:rPr lang="lv-LV" b="0" dirty="0" err="1"/>
              <a:t>Grauze</a:t>
            </a:r>
            <a:r>
              <a:rPr lang="lv-LV" b="0" dirty="0"/>
              <a:t> (Gaile)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Rīgas Tehniskā universitāte</a:t>
            </a:r>
            <a:endParaRPr lang="en-US" dirty="0"/>
          </a:p>
        </p:txBody>
      </p:sp>
      <p:pic>
        <p:nvPicPr>
          <p:cNvPr id="5" name="Picture 4" descr="AttÄlu rezultÄti vaicÄjumam âmateria bikesâ">
            <a:extLst>
              <a:ext uri="{FF2B5EF4-FFF2-40B4-BE49-F238E27FC236}">
                <a16:creationId xmlns:a16="http://schemas.microsoft.com/office/drawing/2014/main" xmlns="" id="{C2167842-9A28-4E16-96C1-05649BE495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84184" y="1498350"/>
            <a:ext cx="6207816" cy="535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4184" y="5898995"/>
            <a:ext cx="959005" cy="959005"/>
          </a:xfrm>
          <a:prstGeom prst="rect">
            <a:avLst/>
          </a:prstGeom>
        </p:spPr>
      </p:pic>
      <p:pic>
        <p:nvPicPr>
          <p:cNvPr id="1026" name="Picture 2" descr="Image result for materia bik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017" y="2915797"/>
            <a:ext cx="4457144" cy="297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310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115030" y="3377584"/>
            <a:ext cx="10363200" cy="1470025"/>
          </a:xfrm>
        </p:spPr>
        <p:txBody>
          <a:bodyPr/>
          <a:lstStyle/>
          <a:p>
            <a:r>
              <a:rPr lang="lv-LV" dirty="0" smtClean="0"/>
              <a:t>Produkti – inovatīvas idejas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6272213"/>
            <a:ext cx="3295650" cy="365125"/>
          </a:xfrm>
        </p:spPr>
        <p:txBody>
          <a:bodyPr/>
          <a:lstStyle/>
          <a:p>
            <a:r>
              <a:rPr lang="en-US" smtClean="0"/>
              <a:t>Rīgas Tehniskā universitāte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825" y="2371744"/>
            <a:ext cx="5383900" cy="120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18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dirty="0" smtClean="0"/>
              <a:t>Maģistratūra, 1. k., </a:t>
            </a:r>
            <a:r>
              <a:rPr lang="lv-LV" dirty="0"/>
              <a:t>kursa darbs </a:t>
            </a:r>
            <a:r>
              <a:rPr lang="lv-LV" dirty="0" smtClean="0"/>
              <a:t>– 3D </a:t>
            </a:r>
            <a:r>
              <a:rPr lang="lv-LV" dirty="0" err="1"/>
              <a:t>Printēšanas</a:t>
            </a:r>
            <a:r>
              <a:rPr lang="lv-LV" dirty="0"/>
              <a:t> </a:t>
            </a:r>
            <a:r>
              <a:rPr lang="lv-LV" dirty="0" smtClean="0"/>
              <a:t>konkurss</a:t>
            </a:r>
            <a:endParaRPr lang="lv-LV" dirty="0"/>
          </a:p>
          <a:p>
            <a:pPr marL="0" indent="0">
              <a:buNone/>
            </a:pPr>
            <a:r>
              <a:rPr lang="lv-LV" dirty="0" smtClean="0"/>
              <a:t>«Karavīru </a:t>
            </a:r>
            <a:r>
              <a:rPr lang="lv-LV" dirty="0"/>
              <a:t>modeļa </a:t>
            </a:r>
            <a:r>
              <a:rPr lang="lv-LV" dirty="0" smtClean="0"/>
              <a:t>izstrāde», 2019</a:t>
            </a:r>
            <a:endParaRPr lang="lv-LV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lv-LV" b="0" dirty="0"/>
              <a:t>Ludmila </a:t>
            </a:r>
            <a:r>
              <a:rPr lang="lv-LV" b="0" dirty="0" err="1" smtClean="0"/>
              <a:t>Maļceva</a:t>
            </a:r>
            <a:endParaRPr lang="lv-LV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Rīgas Tehniskā universitāte</a:t>
            </a:r>
            <a:endParaRPr lang="en-US" dirty="0"/>
          </a:p>
        </p:txBody>
      </p:sp>
      <p:pic>
        <p:nvPicPr>
          <p:cNvPr id="5" name="Attēls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28413" y="3200212"/>
            <a:ext cx="2610949" cy="36388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2686" y="3200212"/>
            <a:ext cx="4779314" cy="36577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780" y="-24653"/>
            <a:ext cx="2307220" cy="3224865"/>
          </a:xfrm>
          <a:prstGeom prst="rect">
            <a:avLst/>
          </a:prstGeom>
        </p:spPr>
      </p:pic>
      <p:pic>
        <p:nvPicPr>
          <p:cNvPr id="8" name="Content Placeholder 4"/>
          <p:cNvPicPr>
            <a:picLocks noGrp="1"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25913" y="3657600"/>
            <a:ext cx="4315838" cy="242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7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392820" y="3377584"/>
            <a:ext cx="10363200" cy="1470025"/>
          </a:xfrm>
        </p:spPr>
        <p:txBody>
          <a:bodyPr/>
          <a:lstStyle/>
          <a:p>
            <a:r>
              <a:rPr lang="lv-LV" dirty="0" smtClean="0"/>
              <a:t>Produkti – lietotājs – veselība 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6272213"/>
            <a:ext cx="3295650" cy="365125"/>
          </a:xfrm>
        </p:spPr>
        <p:txBody>
          <a:bodyPr/>
          <a:lstStyle/>
          <a:p>
            <a:r>
              <a:rPr lang="en-US" smtClean="0"/>
              <a:t>Rīgas Tehniskā universitāte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825" y="2371744"/>
            <a:ext cx="5383900" cy="120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8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b="1" dirty="0" smtClean="0"/>
              <a:t>«Augu un gaisa mitrināšanas statīvs»</a:t>
            </a:r>
          </a:p>
          <a:p>
            <a:pPr marL="0" indent="0">
              <a:buNone/>
            </a:pPr>
            <a:r>
              <a:rPr lang="lv-LV" b="1" dirty="0" smtClean="0"/>
              <a:t>Bakalaura darbs, 2019</a:t>
            </a:r>
            <a:endParaRPr lang="lv-LV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lv-LV" b="0" dirty="0"/>
              <a:t>Viļuma Elīza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Rīgas Tehniskā universitāte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747004" y="2413003"/>
            <a:ext cx="5333996" cy="35559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175" y="3395133"/>
            <a:ext cx="5194300" cy="346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08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dirty="0" smtClean="0"/>
              <a:t>«Galda</a:t>
            </a:r>
            <a:r>
              <a:rPr lang="lv-LV" dirty="0"/>
              <a:t> spēle cilvēkiem ar redzes </a:t>
            </a:r>
            <a:r>
              <a:rPr lang="lv-LV" dirty="0" smtClean="0"/>
              <a:t>traucējumiem»</a:t>
            </a:r>
          </a:p>
          <a:p>
            <a:pPr marL="0" indent="0">
              <a:buNone/>
            </a:pPr>
            <a:r>
              <a:rPr lang="lv-LV" dirty="0" smtClean="0"/>
              <a:t>Bakalaura darbs,</a:t>
            </a:r>
            <a:r>
              <a:rPr lang="lv-LV" dirty="0" smtClean="0">
                <a:solidFill>
                  <a:srgbClr val="FF0000"/>
                </a:solidFill>
              </a:rPr>
              <a:t> </a:t>
            </a:r>
            <a:r>
              <a:rPr lang="lv-LV" dirty="0"/>
              <a:t>2017</a:t>
            </a:r>
          </a:p>
          <a:p>
            <a:endParaRPr lang="lv-LV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lv-LV" b="0" dirty="0"/>
              <a:t>Māra Skuja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Rīgas Tehniskā universitāte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B55E179-17E6-4D85-8DF1-AE12EA9E645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4148" y="2049945"/>
            <a:ext cx="6410739" cy="480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43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dirty="0" smtClean="0">
                <a:solidFill>
                  <a:srgbClr val="000000"/>
                </a:solidFill>
              </a:rPr>
              <a:t>«Palīgierīces </a:t>
            </a:r>
            <a:r>
              <a:rPr lang="lv-LV" dirty="0">
                <a:solidFill>
                  <a:srgbClr val="000000"/>
                </a:solidFill>
              </a:rPr>
              <a:t>roku motorikas atjaunošanai pēc </a:t>
            </a:r>
            <a:r>
              <a:rPr lang="lv-LV" dirty="0" smtClean="0">
                <a:solidFill>
                  <a:srgbClr val="000000"/>
                </a:solidFill>
              </a:rPr>
              <a:t>insulta»</a:t>
            </a:r>
          </a:p>
          <a:p>
            <a:pPr marL="0" indent="0">
              <a:buNone/>
            </a:pPr>
            <a:r>
              <a:rPr lang="lv-LV" dirty="0"/>
              <a:t>Bakalaura darbs, 2018</a:t>
            </a:r>
          </a:p>
          <a:p>
            <a:pPr marL="0" indent="0">
              <a:buNone/>
            </a:pPr>
            <a:endParaRPr lang="lv-LV" dirty="0"/>
          </a:p>
          <a:p>
            <a:endParaRPr lang="lv-LV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lv-LV" b="0" dirty="0"/>
              <a:t>Olga Adele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Rīgas Tehniskā universitāte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CD8E643-3707-418C-84DB-4506D5F8975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2991" y="2246243"/>
            <a:ext cx="6149009" cy="4611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5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6272213"/>
            <a:ext cx="3295650" cy="365125"/>
          </a:xfrm>
        </p:spPr>
        <p:txBody>
          <a:bodyPr/>
          <a:lstStyle/>
          <a:p>
            <a:r>
              <a:rPr lang="en-US" smtClean="0"/>
              <a:t>Rīgas Tehniskā universitāte</a:t>
            </a:r>
            <a:endParaRPr lang="en-US" dirty="0"/>
          </a:p>
        </p:txBody>
      </p:sp>
      <p:sp>
        <p:nvSpPr>
          <p:cNvPr id="7" name="Title 4"/>
          <p:cNvSpPr>
            <a:spLocks noGrp="1"/>
          </p:cNvSpPr>
          <p:nvPr>
            <p:ph type="ctrTitle"/>
          </p:nvPr>
        </p:nvSpPr>
        <p:spPr>
          <a:xfrm>
            <a:off x="1042300" y="3377584"/>
            <a:ext cx="10363200" cy="1470025"/>
          </a:xfrm>
        </p:spPr>
        <p:txBody>
          <a:bodyPr/>
          <a:lstStyle/>
          <a:p>
            <a:r>
              <a:rPr lang="lv-LV" dirty="0" smtClean="0"/>
              <a:t>Produkti – sociālā atbildība</a:t>
            </a:r>
            <a:endParaRPr lang="lv-LV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825" y="2371744"/>
            <a:ext cx="5383900" cy="120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62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b="1" dirty="0" smtClean="0"/>
              <a:t>«Palīgierīce bērnu koncentrēšanās spēju uzlabošanai»</a:t>
            </a:r>
          </a:p>
          <a:p>
            <a:pPr marL="0" indent="0">
              <a:buNone/>
            </a:pPr>
            <a:r>
              <a:rPr lang="lv-LV" b="1" dirty="0"/>
              <a:t>Bakalaura darbs, 2019</a:t>
            </a:r>
            <a:endParaRPr lang="lv-LV" dirty="0"/>
          </a:p>
          <a:p>
            <a:pPr marL="0" indent="0">
              <a:buNone/>
            </a:pPr>
            <a:endParaRPr lang="lv-LV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0"/>
              <a:t>Vaira Monta Meldere</a:t>
            </a:r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Rīgas Tehniskā universitāte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757" y="1989098"/>
            <a:ext cx="6960243" cy="48843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2658903"/>
            <a:ext cx="4514850" cy="316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5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b="1" dirty="0" smtClean="0"/>
              <a:t>Apģērbu kolekcija «Balāde par negaisu»</a:t>
            </a:r>
          </a:p>
          <a:p>
            <a:pPr marL="0" indent="0">
              <a:buNone/>
            </a:pPr>
            <a:r>
              <a:rPr lang="lv-LV" b="1" dirty="0" smtClean="0"/>
              <a:t>Bakalaura </a:t>
            </a:r>
            <a:r>
              <a:rPr lang="lv-LV" b="1" dirty="0"/>
              <a:t>darbs, 2019</a:t>
            </a:r>
            <a:endParaRPr lang="lv-LV" dirty="0"/>
          </a:p>
          <a:p>
            <a:endParaRPr lang="lv-LV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lv-LV" b="0" dirty="0"/>
              <a:t>Una </a:t>
            </a:r>
            <a:r>
              <a:rPr lang="lv-LV" b="0" dirty="0" err="1"/>
              <a:t>Vagale</a:t>
            </a:r>
            <a:endParaRPr lang="lv-LV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Rīgas Tehniskā universitāte</a:t>
            </a:r>
            <a:endParaRPr lang="en-US" dirty="0"/>
          </a:p>
        </p:txBody>
      </p:sp>
      <p:pic>
        <p:nvPicPr>
          <p:cNvPr id="1026" name="Picture 2" descr="DroÅ¡Äs modes vÄstnese Una: 'LatvijÄ dzÄ«vot ir diezgan svÄtÄ«gi'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947" y="2442258"/>
            <a:ext cx="7753353" cy="441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2500" t="17704" r="24584" b="19778"/>
          <a:stretch/>
        </p:blipFill>
        <p:spPr>
          <a:xfrm>
            <a:off x="609600" y="2442258"/>
            <a:ext cx="3718560" cy="2471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45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b="1" dirty="0" smtClean="0"/>
              <a:t>«Apdzīvojamo transportu interjers»</a:t>
            </a:r>
          </a:p>
          <a:p>
            <a:pPr marL="0" indent="0">
              <a:buNone/>
            </a:pPr>
            <a:r>
              <a:rPr lang="lv-LV" b="1" dirty="0" smtClean="0"/>
              <a:t>Maģistra darbs, 2019</a:t>
            </a:r>
            <a:endParaRPr lang="lv-LV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lv-LV" b="0" dirty="0"/>
              <a:t>Roberta </a:t>
            </a:r>
            <a:r>
              <a:rPr lang="lv-LV" b="0" dirty="0" err="1"/>
              <a:t>Kaspare</a:t>
            </a:r>
            <a:r>
              <a:rPr lang="lv-LV" b="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Rīgas Tehniskā universitāte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942" y="2636670"/>
            <a:ext cx="4483261" cy="33624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693" y="2636670"/>
            <a:ext cx="5659307" cy="424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13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599" y="1972092"/>
            <a:ext cx="10972800" cy="2789129"/>
          </a:xfrm>
        </p:spPr>
        <p:txBody>
          <a:bodyPr/>
          <a:lstStyle/>
          <a:p>
            <a:pPr marL="0" indent="0">
              <a:buNone/>
            </a:pPr>
            <a:r>
              <a:rPr lang="lv-LV" dirty="0" smtClean="0"/>
              <a:t>Ergonomiski IV katetra stabilizācijas aizsardzības līdzekļi, kursa darbs, maģistratūra 1. k., 2019</a:t>
            </a:r>
            <a:endParaRPr lang="lv-LV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lv-LV" b="0" dirty="0"/>
              <a:t>Ludmila </a:t>
            </a:r>
            <a:r>
              <a:rPr lang="lv-LV" b="0" dirty="0" err="1"/>
              <a:t>Maļceva</a:t>
            </a:r>
            <a:r>
              <a:rPr lang="lv-LV" b="0" dirty="0"/>
              <a:t>, Laimdota Vilcēna, Kristaps Butāns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Rīgas Tehniskā universitāte</a:t>
            </a:r>
            <a:endParaRPr lang="en-US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20" y="3083758"/>
            <a:ext cx="2638540" cy="15000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4160" y="2599492"/>
            <a:ext cx="4805993" cy="43098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0153" y="2613121"/>
            <a:ext cx="4581847" cy="429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22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6272213"/>
            <a:ext cx="3295650" cy="365125"/>
          </a:xfrm>
        </p:spPr>
        <p:txBody>
          <a:bodyPr/>
          <a:lstStyle/>
          <a:p>
            <a:r>
              <a:rPr lang="en-US" smtClean="0"/>
              <a:t>Rīgas Tehniskā universitāte</a:t>
            </a:r>
            <a:endParaRPr lang="en-US" dirty="0"/>
          </a:p>
        </p:txBody>
      </p:sp>
      <p:sp>
        <p:nvSpPr>
          <p:cNvPr id="6" name="Title 4"/>
          <p:cNvSpPr>
            <a:spLocks noGrp="1"/>
          </p:cNvSpPr>
          <p:nvPr>
            <p:ph type="ctrTitle"/>
          </p:nvPr>
        </p:nvSpPr>
        <p:spPr>
          <a:xfrm>
            <a:off x="661300" y="3377584"/>
            <a:ext cx="10363200" cy="1470025"/>
          </a:xfrm>
        </p:spPr>
        <p:txBody>
          <a:bodyPr/>
          <a:lstStyle/>
          <a:p>
            <a:r>
              <a:rPr lang="lv-LV" dirty="0" smtClean="0"/>
              <a:t>Produkti – jauni materiāli</a:t>
            </a:r>
            <a:endParaRPr lang="lv-LV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825" y="2371744"/>
            <a:ext cx="5383900" cy="120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30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lv-LV" b="1" dirty="0"/>
              <a:t>Dr. sc. ing.</a:t>
            </a:r>
          </a:p>
          <a:p>
            <a:pPr marL="0" indent="0">
              <a:buNone/>
            </a:pPr>
            <a:r>
              <a:rPr lang="lv-LV" b="1" dirty="0"/>
              <a:t>«Kaņepju bāzes kompozītu optimizācija»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Zane Zelča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Rīgas Tehniskā universitāte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411" y="2445419"/>
            <a:ext cx="7844589" cy="441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29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lv-LV" b="1" dirty="0"/>
              <a:t>Dr. sc. ing.</a:t>
            </a:r>
          </a:p>
          <a:p>
            <a:pPr marL="0" indent="0">
              <a:buNone/>
            </a:pPr>
            <a:r>
              <a:rPr lang="lv-LV" b="1" dirty="0"/>
              <a:t>«Atjaunojamu izejvielu efektīva izmantošana šķiedru plātņu un kompozītu izgatavošanā»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Edgars Kirilovs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Rīgas Tehniskā universitāte</a:t>
            </a:r>
            <a:endParaRPr lang="en-US" dirty="0"/>
          </a:p>
        </p:txBody>
      </p:sp>
      <p:pic>
        <p:nvPicPr>
          <p:cNvPr id="3076" name="Picture 4" descr="Image may contain: 1 person, sitting and indo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488" y="2827116"/>
            <a:ext cx="5374511" cy="4030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User\Downloads\Edgars Kirilovs kanepju paneli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5736" y="2828141"/>
            <a:ext cx="3557044" cy="2162308"/>
          </a:xfrm>
          <a:prstGeom prst="rect">
            <a:avLst/>
          </a:prstGeom>
          <a:noFill/>
        </p:spPr>
      </p:pic>
      <p:pic>
        <p:nvPicPr>
          <p:cNvPr id="8" name="Picture 7" descr="C:\Users\User\Downloads\Zane zelca5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5736" y="5084208"/>
            <a:ext cx="3557044" cy="17737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1345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6272213"/>
            <a:ext cx="3295650" cy="365125"/>
          </a:xfrm>
        </p:spPr>
        <p:txBody>
          <a:bodyPr/>
          <a:lstStyle/>
          <a:p>
            <a:r>
              <a:rPr lang="en-US" smtClean="0"/>
              <a:t>Rīgas Tehniskā universitāte</a:t>
            </a:r>
            <a:endParaRPr lang="en-US" dirty="0"/>
          </a:p>
        </p:txBody>
      </p:sp>
      <p:sp>
        <p:nvSpPr>
          <p:cNvPr id="6" name="Title 4"/>
          <p:cNvSpPr>
            <a:spLocks noGrp="1"/>
          </p:cNvSpPr>
          <p:nvPr>
            <p:ph type="ctrTitle"/>
          </p:nvPr>
        </p:nvSpPr>
        <p:spPr>
          <a:xfrm>
            <a:off x="-54980" y="3377584"/>
            <a:ext cx="10363200" cy="1470025"/>
          </a:xfrm>
        </p:spPr>
        <p:txBody>
          <a:bodyPr/>
          <a:lstStyle/>
          <a:p>
            <a:r>
              <a:rPr lang="lv-LV" dirty="0" smtClean="0"/>
              <a:t>Produkti – otrā dzīve</a:t>
            </a:r>
            <a:endParaRPr lang="lv-LV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825" y="2371744"/>
            <a:ext cx="5383900" cy="120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14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599" y="1627552"/>
            <a:ext cx="10972800" cy="2789129"/>
          </a:xfrm>
        </p:spPr>
        <p:txBody>
          <a:bodyPr/>
          <a:lstStyle/>
          <a:p>
            <a:pPr marL="0" indent="0">
              <a:buNone/>
            </a:pPr>
            <a:r>
              <a:rPr lang="lv-LV" b="1" dirty="0" smtClean="0"/>
              <a:t>«</a:t>
            </a:r>
            <a:r>
              <a:rPr lang="lv-LV" b="1" dirty="0" err="1" smtClean="0"/>
              <a:t>Reciklēta</a:t>
            </a:r>
            <a:r>
              <a:rPr lang="lv-LV" b="1" dirty="0" smtClean="0"/>
              <a:t> </a:t>
            </a:r>
            <a:r>
              <a:rPr lang="lv-LV" b="1" dirty="0"/>
              <a:t>džinsa </a:t>
            </a:r>
            <a:r>
              <a:rPr lang="lv-LV" b="1" dirty="0" err="1" smtClean="0"/>
              <a:t>kompozītmateriala</a:t>
            </a:r>
            <a:r>
              <a:rPr lang="lv-LV" b="1" dirty="0" smtClean="0"/>
              <a:t> lietojums»</a:t>
            </a:r>
          </a:p>
          <a:p>
            <a:pPr marL="0" indent="0">
              <a:buNone/>
            </a:pPr>
            <a:r>
              <a:rPr lang="lv-LV" b="1" dirty="0"/>
              <a:t>Bakalaura darbs, 2019</a:t>
            </a:r>
            <a:endParaRPr lang="lv-LV" dirty="0"/>
          </a:p>
          <a:p>
            <a:pPr marL="0" indent="0">
              <a:buNone/>
            </a:pPr>
            <a:endParaRPr lang="lv-LV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0" dirty="0"/>
              <a:t>Madara </a:t>
            </a:r>
            <a:r>
              <a:rPr lang="lv-LV" b="0" dirty="0" err="1" smtClean="0"/>
              <a:t>Ārente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Rīgas Tehniskā universitāte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428" y="3125044"/>
            <a:ext cx="2619619" cy="37329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9" r="8294"/>
          <a:stretch/>
        </p:blipFill>
        <p:spPr>
          <a:xfrm>
            <a:off x="2524316" y="3125044"/>
            <a:ext cx="4537275" cy="37329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4"/>
          <a:stretch/>
        </p:blipFill>
        <p:spPr>
          <a:xfrm>
            <a:off x="7061591" y="3125044"/>
            <a:ext cx="5130409" cy="373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01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b="1" dirty="0" smtClean="0"/>
              <a:t>«Trauks izlietoto kafijas </a:t>
            </a:r>
            <a:r>
              <a:rPr lang="lv-LV" b="1" dirty="0"/>
              <a:t>biezumu </a:t>
            </a:r>
            <a:r>
              <a:rPr lang="lv-LV" b="1" dirty="0" smtClean="0"/>
              <a:t>sagatavošanai otrreizējai izmantošanai»</a:t>
            </a:r>
          </a:p>
          <a:p>
            <a:pPr marL="0" indent="0">
              <a:buNone/>
            </a:pPr>
            <a:r>
              <a:rPr lang="lv-LV" b="1" dirty="0"/>
              <a:t>Bakalaura darbs, 2019</a:t>
            </a:r>
            <a:endParaRPr lang="lv-LV" dirty="0"/>
          </a:p>
          <a:p>
            <a:pPr marL="0" indent="0">
              <a:buNone/>
            </a:pPr>
            <a:endParaRPr lang="lv-LV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0" dirty="0"/>
              <a:t>Vineta </a:t>
            </a:r>
            <a:r>
              <a:rPr lang="lv-LV" b="0" dirty="0" err="1"/>
              <a:t>Haritonova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Rīgas Tehniskā universitāte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251" y="2136071"/>
            <a:ext cx="6728749" cy="47219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754" y="2935121"/>
            <a:ext cx="3458929" cy="242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13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dirty="0" smtClean="0"/>
              <a:t>«</a:t>
            </a:r>
            <a:r>
              <a:rPr lang="lv-LV" dirty="0" err="1" smtClean="0"/>
              <a:t>Collision</a:t>
            </a:r>
            <a:r>
              <a:rPr lang="lv-LV" dirty="0" smtClean="0"/>
              <a:t>»</a:t>
            </a:r>
          </a:p>
          <a:p>
            <a:pPr marL="0" indent="0">
              <a:buNone/>
            </a:pPr>
            <a:r>
              <a:rPr lang="lv-LV" dirty="0" smtClean="0"/>
              <a:t>Apģērbu kolekcija, 3. kurss, bakalauri</a:t>
            </a:r>
            <a:endParaRPr lang="lv-LV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Nadīna Poga, Marta Cimdiņa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Rīgas Tehniskā universitāte</a:t>
            </a:r>
            <a:endParaRPr lang="en-US" dirty="0"/>
          </a:p>
        </p:txBody>
      </p:sp>
      <p:pic>
        <p:nvPicPr>
          <p:cNvPr id="2050" name="Picture 2" descr="Image may contain: 1 person, standing and sho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0160" y="1920240"/>
            <a:ext cx="3291840" cy="493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7332" t="17852" r="40001" b="18445"/>
          <a:stretch/>
        </p:blipFill>
        <p:spPr>
          <a:xfrm>
            <a:off x="5636871" y="1908637"/>
            <a:ext cx="3130761" cy="49493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23667" t="16667" r="24834" b="20008"/>
          <a:stretch/>
        </p:blipFill>
        <p:spPr>
          <a:xfrm>
            <a:off x="772160" y="2457187"/>
            <a:ext cx="4732183" cy="327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9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6272213"/>
            <a:ext cx="3295650" cy="365125"/>
          </a:xfrm>
        </p:spPr>
        <p:txBody>
          <a:bodyPr/>
          <a:lstStyle/>
          <a:p>
            <a:r>
              <a:rPr lang="en-US" smtClean="0"/>
              <a:t>Rīgas Tehniskā universitāte</a:t>
            </a:r>
            <a:endParaRPr lang="en-US" dirty="0"/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-161660" y="3356648"/>
            <a:ext cx="103632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500" b="1" i="0" kern="1200">
                <a:solidFill>
                  <a:srgbClr val="00555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lv-LV" dirty="0" smtClean="0"/>
              <a:t>Produkti – labdarība</a:t>
            </a:r>
            <a:endParaRPr lang="lv-LV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825" y="2371744"/>
            <a:ext cx="5383900" cy="120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52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Juglas dzīvnieku patversme</a:t>
            </a:r>
            <a:br>
              <a:rPr lang="lv-LV" dirty="0" smtClean="0"/>
            </a:br>
            <a:r>
              <a:rPr lang="lv-LV" dirty="0" smtClean="0"/>
              <a:t>Rīgas Juglas vidusskola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Rīgas Tehniskā universitāte</a:t>
            </a:r>
            <a:endParaRPr lang="en-US" dirty="0"/>
          </a:p>
        </p:txBody>
      </p:sp>
      <p:pic>
        <p:nvPicPr>
          <p:cNvPr id="4098" name="Picture 2" descr="Image may contain: 2 people, people standing, sky and outdo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719" y="2673773"/>
            <a:ext cx="6277874" cy="4184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may contain: 3 people, people standing, child and outdo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93" y="2673772"/>
            <a:ext cx="6277874" cy="4184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815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Juglas dzīvnieku patversme</a:t>
            </a:r>
            <a:br>
              <a:rPr lang="lv-LV" dirty="0" smtClean="0"/>
            </a:br>
            <a:r>
              <a:rPr lang="lv-LV" dirty="0" smtClean="0"/>
              <a:t>«Biedrība cilvēkiem ar īpašām vajadzībām «</a:t>
            </a:r>
            <a:r>
              <a:rPr lang="lv-LV" dirty="0"/>
              <a:t>Kastanis</a:t>
            </a:r>
            <a:r>
              <a:rPr lang="lv-LV" dirty="0" smtClean="0"/>
              <a:t>»», Valka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632959" y="13920180"/>
            <a:ext cx="3296356" cy="3600000"/>
          </a:xfrm>
        </p:spPr>
        <p:txBody>
          <a:bodyPr/>
          <a:lstStyle/>
          <a:p>
            <a:r>
              <a:rPr lang="en-US" smtClean="0"/>
              <a:t>Rīgas Tehniskā universitāte</a:t>
            </a:r>
            <a:endParaRPr lang="en-US" dirty="0"/>
          </a:p>
        </p:txBody>
      </p:sp>
      <p:pic>
        <p:nvPicPr>
          <p:cNvPr id="5122" name="Picture 2" descr="Image may contain: 19 people, people smiling, indo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682" y="3258000"/>
            <a:ext cx="5401318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may contain: f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682" y="3258000"/>
            <a:ext cx="24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No photo description available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2" r="7383"/>
          <a:stretch/>
        </p:blipFill>
        <p:spPr bwMode="auto">
          <a:xfrm>
            <a:off x="0" y="3258000"/>
            <a:ext cx="4390682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18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59676" y="2145835"/>
            <a:ext cx="2963177" cy="553996"/>
          </a:xfrm>
          <a:prstGeom prst="rect">
            <a:avLst/>
          </a:prstGeom>
        </p:spPr>
        <p:txBody>
          <a:bodyPr wrap="none" lIns="121917" tIns="60959" rIns="121917" bIns="60959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http</a:t>
            </a:r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://</a:t>
            </a:r>
            <a:r>
              <a:rPr lang="lv-LV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www.rtu.lv</a:t>
            </a:r>
            <a:endParaRPr lang="lv-LV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59676" y="2857034"/>
            <a:ext cx="8940800" cy="553996"/>
          </a:xfrm>
          <a:prstGeom prst="rect">
            <a:avLst/>
          </a:prstGeom>
        </p:spPr>
        <p:txBody>
          <a:bodyPr wrap="square" lIns="121917" tIns="60959" rIns="121917" bIns="60959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https://www.facebook.com/KipsalasDizainaKods/</a:t>
            </a:r>
            <a:endParaRPr lang="lv-LV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59676" y="3587762"/>
            <a:ext cx="8940800" cy="553996"/>
          </a:xfrm>
          <a:prstGeom prst="rect">
            <a:avLst/>
          </a:prstGeom>
        </p:spPr>
        <p:txBody>
          <a:bodyPr wrap="square" lIns="121917" tIns="60959" rIns="121917" bIns="60959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https://</a:t>
            </a:r>
            <a:r>
              <a:rPr lang="lv-LV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www.instagram.com/rtu.dti/</a:t>
            </a:r>
          </a:p>
        </p:txBody>
      </p:sp>
      <p:pic>
        <p:nvPicPr>
          <p:cNvPr id="6" name="Picture 5" descr="AttÄlu rezultÄti vaicÄjumam âpen iconâ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9786" y="2916138"/>
            <a:ext cx="531446" cy="531446"/>
          </a:xfrm>
          <a:prstGeom prst="rect">
            <a:avLst/>
          </a:prstGeom>
          <a:noFill/>
        </p:spPr>
      </p:pic>
      <p:pic>
        <p:nvPicPr>
          <p:cNvPr id="7" name="Picture 6" descr="SaistÄ«ts attÄls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9786" y="3697188"/>
            <a:ext cx="531446" cy="531446"/>
          </a:xfrm>
          <a:prstGeom prst="rect">
            <a:avLst/>
          </a:prstGeom>
          <a:noFill/>
        </p:spPr>
      </p:pic>
      <p:pic>
        <p:nvPicPr>
          <p:cNvPr id="8" name="Picture 2" descr="AttÄlu rezultÄti vaicÄjumam âHOUSE ICON SKETCHâ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EDEDED"/>
              </a:clrFrom>
              <a:clrTo>
                <a:srgbClr val="EDEDED">
                  <a:alpha val="0"/>
                </a:srgbClr>
              </a:clrTo>
            </a:clrChange>
            <a:lum bright="10000"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936" y="2036868"/>
            <a:ext cx="647700" cy="699516"/>
          </a:xfrm>
          <a:prstGeom prst="rect">
            <a:avLst/>
          </a:prstGeom>
          <a:noFill/>
        </p:spPr>
      </p:pic>
      <p:sp>
        <p:nvSpPr>
          <p:cNvPr id="9" name="Title 2"/>
          <p:cNvSpPr>
            <a:spLocks noGrp="1"/>
          </p:cNvSpPr>
          <p:nvPr>
            <p:ph type="ctrTitle"/>
          </p:nvPr>
        </p:nvSpPr>
        <p:spPr>
          <a:xfrm>
            <a:off x="8351520" y="5387975"/>
            <a:ext cx="3840480" cy="1470025"/>
          </a:xfrm>
        </p:spPr>
        <p:txBody>
          <a:bodyPr/>
          <a:lstStyle/>
          <a:p>
            <a:r>
              <a:rPr lang="lv-LV" dirty="0" smtClean="0"/>
              <a:t>Paldies!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27614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_Ekspresis_PPT_pamatne">
  <a:themeElements>
    <a:clrScheme name="Custom 6">
      <a:dk1>
        <a:srgbClr val="005551"/>
      </a:dk1>
      <a:lt1>
        <a:srgbClr val="FFFFFF"/>
      </a:lt1>
      <a:dk2>
        <a:srgbClr val="005551"/>
      </a:dk2>
      <a:lt2>
        <a:srgbClr val="FFFFFF"/>
      </a:lt2>
      <a:accent1>
        <a:srgbClr val="005551"/>
      </a:accent1>
      <a:accent2>
        <a:srgbClr val="BDCF3C"/>
      </a:accent2>
      <a:accent3>
        <a:srgbClr val="B72E91"/>
      </a:accent3>
      <a:accent4>
        <a:srgbClr val="27C4A6"/>
      </a:accent4>
      <a:accent5>
        <a:srgbClr val="FFC832"/>
      </a:accent5>
      <a:accent6>
        <a:srgbClr val="00B9F1"/>
      </a:accent6>
      <a:hlink>
        <a:srgbClr val="8B5BA4"/>
      </a:hlink>
      <a:folHlink>
        <a:srgbClr val="BFBFB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L_Ekspresis_PPT_pamatne.potx</Template>
  <TotalTime>9222</TotalTime>
  <Words>522</Words>
  <Application>Microsoft Office PowerPoint</Application>
  <PresentationFormat>Widescreen</PresentationFormat>
  <Paragraphs>107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Wingdings</vt:lpstr>
      <vt:lpstr>L_Ekspresis_PPT_pamatne</vt:lpstr>
      <vt:lpstr>PowerPoint Presentation</vt:lpstr>
      <vt:lpstr>PowerPoint Presentation</vt:lpstr>
      <vt:lpstr>PowerPoint Presentation</vt:lpstr>
      <vt:lpstr>PowerPoint Presentation</vt:lpstr>
      <vt:lpstr>Produkti – jauni materiāli</vt:lpstr>
      <vt:lpstr>Kitija Grauze (Gaile)</vt:lpstr>
      <vt:lpstr>Produkti – inovatīvas idejas</vt:lpstr>
      <vt:lpstr>Ludmila Maļceva</vt:lpstr>
      <vt:lpstr>Produkti – lietotājs – veselība </vt:lpstr>
      <vt:lpstr>Viļuma Elīza</vt:lpstr>
      <vt:lpstr>Māra Skuja</vt:lpstr>
      <vt:lpstr>Olga Adele</vt:lpstr>
      <vt:lpstr>Produkti – sociālā atbildība</vt:lpstr>
      <vt:lpstr>Vaira Monta Meldere</vt:lpstr>
      <vt:lpstr>Una Vagale</vt:lpstr>
      <vt:lpstr>Roberta Kaspare </vt:lpstr>
      <vt:lpstr>Ludmila Maļceva, Laimdota Vilcēna, Kristaps Butāns</vt:lpstr>
      <vt:lpstr>Produkti – jauni materiāli</vt:lpstr>
      <vt:lpstr>Zane Zelča</vt:lpstr>
      <vt:lpstr>Edgars Kirilovs</vt:lpstr>
      <vt:lpstr>Produkti – otrā dzīve</vt:lpstr>
      <vt:lpstr>Madara Ārente</vt:lpstr>
      <vt:lpstr>Vineta Haritonova</vt:lpstr>
      <vt:lpstr>Nadīna Poga, Marta Cimdiņa</vt:lpstr>
      <vt:lpstr>PowerPoint Presentation</vt:lpstr>
      <vt:lpstr>Juglas dzīvnieku patversme Rīgas Juglas vidusskola</vt:lpstr>
      <vt:lpstr>Juglas dzīvnieku patversme «Biedrība cilvēkiem ar īpašām vajadzībām «Kastanis»», Valka</vt:lpstr>
      <vt:lpstr>Paldies!</vt:lpstr>
    </vt:vector>
  </TitlesOfParts>
  <Company>ESM Group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JZ</dc:creator>
  <cp:lastModifiedBy>Agrita</cp:lastModifiedBy>
  <cp:revision>375</cp:revision>
  <dcterms:created xsi:type="dcterms:W3CDTF">2015-01-14T08:45:22Z</dcterms:created>
  <dcterms:modified xsi:type="dcterms:W3CDTF">2019-09-21T11:50:34Z</dcterms:modified>
</cp:coreProperties>
</file>