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9"/>
  </p:notesMasterIdLst>
  <p:sldIdLst>
    <p:sldId id="256" r:id="rId5"/>
    <p:sldId id="380" r:id="rId6"/>
    <p:sldId id="413" r:id="rId7"/>
    <p:sldId id="412" r:id="rId8"/>
    <p:sldId id="390" r:id="rId9"/>
    <p:sldId id="400" r:id="rId10"/>
    <p:sldId id="415" r:id="rId11"/>
    <p:sldId id="416" r:id="rId12"/>
    <p:sldId id="417" r:id="rId13"/>
    <p:sldId id="418" r:id="rId14"/>
    <p:sldId id="419" r:id="rId15"/>
    <p:sldId id="420" r:id="rId16"/>
    <p:sldId id="421" r:id="rId17"/>
    <p:sldId id="403" r:id="rId18"/>
  </p:sldIdLst>
  <p:sldSz cx="24384000" cy="13716000"/>
  <p:notesSz cx="9144000" cy="6858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5295" userDrawn="1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222"/>
    <a:srgbClr val="F0ECE9"/>
    <a:srgbClr val="E0DCDA"/>
    <a:srgbClr val="015429"/>
    <a:srgbClr val="005529"/>
    <a:srgbClr val="AA9B8C"/>
    <a:srgbClr val="D3D3D3"/>
    <a:srgbClr val="919191"/>
    <a:srgbClr val="BCCAB9"/>
    <a:srgbClr val="DFC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3A7DFE-AD63-1F4E-A5F5-BD6E28DE183F}" v="31" dt="2025-09-22T11:59:52.895"/>
    <p1510:client id="{F1BE43B9-1B47-C94C-BF25-2BD3839B7C73}" v="100" dt="2025-09-22T11:02:42.85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Laadita, tabeliruudustik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Kujunduslaad 1 – rõhk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Kujunduslaad 1 – rõhk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Kujunduslaad 1 – rõhk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2DE63D5-997A-4646-A377-4702673A728D}" styleName="Hele laad 2 – rõhk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Hele laad 2 – rõhk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Hele laad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e laad 1 – rõhk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e laad 1 – rõhk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e laad 1 – rõhk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e laad 1 – rõhk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e laad 1 – rõhk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Laadi ja ruudustikut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18"/>
    <p:restoredTop sz="95339" autoAdjust="0"/>
  </p:normalViewPr>
  <p:slideViewPr>
    <p:cSldViewPr snapToGrid="0">
      <p:cViewPr varScale="1">
        <p:scale>
          <a:sx n="47" d="100"/>
          <a:sy n="47" d="100"/>
        </p:scale>
        <p:origin x="3522" y="78"/>
      </p:cViewPr>
      <p:guideLst>
        <p:guide orient="horz" pos="5295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5729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926404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926404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b="0" spc="-232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000"/>
            </a:lvl1pPr>
            <a:lvl2pPr marL="0" indent="457200" defTabSz="825500">
              <a:spcBef>
                <a:spcPts val="0"/>
              </a:spcBef>
              <a:buSzTx/>
              <a:buNone/>
              <a:defRPr sz="5000"/>
            </a:lvl2pPr>
            <a:lvl3pPr marL="0" indent="914400" defTabSz="825500">
              <a:spcBef>
                <a:spcPts val="0"/>
              </a:spcBef>
              <a:buSzTx/>
              <a:buNone/>
              <a:defRPr sz="5000"/>
            </a:lvl3pPr>
            <a:lvl4pPr marL="0" indent="1371600" defTabSz="825500">
              <a:spcBef>
                <a:spcPts val="0"/>
              </a:spcBef>
              <a:buSzTx/>
              <a:buNone/>
              <a:defRPr sz="5000"/>
            </a:lvl4pPr>
            <a:lvl5pPr marL="0" indent="1828800" defTabSz="825500">
              <a:spcBef>
                <a:spcPts val="0"/>
              </a:spcBef>
              <a:buSzTx/>
              <a:buNone/>
              <a:defRPr sz="5000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000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000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000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000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defTabSz="825500"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defTabSz="825500"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defTabSz="825500"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defTabSz="825500"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lnSpc>
                <a:spcPct val="9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lnSpc>
                <a:spcPct val="9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lnSpc>
                <a:spcPct val="9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lnSpc>
                <a:spcPct val="9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lnSpc>
                <a:spcPct val="9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suslaid fotoga 9 – Pilt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3065FDD-B415-46CF-4375-8FFD4807AA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933335" y="0"/>
            <a:ext cx="7450666" cy="13716000"/>
          </a:xfrm>
          <a:ln w="28575">
            <a:noFill/>
          </a:ln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t-EE" dirty="0"/>
              <a:t>Pildi lisamiseks klõpsake ikoonil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6E2C55-E3E6-2521-703F-EF677A3E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0787" y="1616074"/>
            <a:ext cx="154287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t-EE" dirty="0"/>
              <a:t>Klõpsake pealkirja </a:t>
            </a:r>
            <a:r>
              <a:rPr lang="en-US" dirty="0" err="1"/>
              <a:t>lisamiseks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CC60465-32D2-0A60-F2F3-51FBD57F93D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0787" y="4971626"/>
            <a:ext cx="15428762" cy="7468024"/>
          </a:xfrm>
        </p:spPr>
        <p:txBody>
          <a:bodyPr>
            <a:normAutofit/>
          </a:bodyPr>
          <a:lstStyle>
            <a:lvl1pPr marL="571500" indent="-571500">
              <a:buFont typeface="Exo 2" panose="020B0604020202020204" charset="0"/>
              <a:buChar char="-"/>
              <a:defRPr sz="4400">
                <a:solidFill>
                  <a:schemeClr val="tx1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t-EE" dirty="0"/>
              <a:t>Klõpsake </a:t>
            </a:r>
            <a:r>
              <a:rPr lang="en-US" dirty="0" err="1"/>
              <a:t>teksti</a:t>
            </a:r>
            <a:r>
              <a:rPr lang="en-US" dirty="0"/>
              <a:t> </a:t>
            </a:r>
            <a:r>
              <a:rPr lang="en-US" dirty="0" err="1"/>
              <a:t>lisamiseks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24995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bullet text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AD673D50-879A-AC6F-F193-EADAF9AA6FC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1020" y="11813684"/>
            <a:ext cx="2542662" cy="9259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6096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1pPr>
      <a:lvl2pPr marL="12192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2pPr>
      <a:lvl3pPr marL="18288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3pPr>
      <a:lvl4pPr marL="24384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4pPr>
      <a:lvl5pPr marL="30480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5pPr>
      <a:lvl6pPr marL="36576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6pPr>
      <a:lvl7pPr marL="42672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7pPr>
      <a:lvl8pPr marL="48768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8pPr>
      <a:lvl9pPr marL="5486400" marR="0" indent="-609600" algn="l" defTabSz="2438338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22522D"/>
          </a:solidFill>
          <a:uFillTx/>
          <a:latin typeface="+mn-lt"/>
          <a:ea typeface="+mn-ea"/>
          <a:cs typeface="+mn-cs"/>
          <a:sym typeface="Exo 2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suit with his arms crossed&#10;&#10;AI-generated content may be incorrect.">
            <a:extLst>
              <a:ext uri="{FF2B5EF4-FFF2-40B4-BE49-F238E27FC236}">
                <a16:creationId xmlns:a16="http://schemas.microsoft.com/office/drawing/2014/main" id="{D82B8E00-3DE1-515B-BF1D-E3582FA0C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481" y="-126587"/>
            <a:ext cx="27340281" cy="13969173"/>
          </a:xfrm>
          <a:prstGeom prst="rect">
            <a:avLst/>
          </a:prstGeom>
        </p:spPr>
      </p:pic>
      <p:sp>
        <p:nvSpPr>
          <p:cNvPr id="153" name="Presentation Title"/>
          <p:cNvSpPr txBox="1">
            <a:spLocks noGrp="1"/>
          </p:cNvSpPr>
          <p:nvPr>
            <p:ph type="ctrTitle"/>
          </p:nvPr>
        </p:nvSpPr>
        <p:spPr>
          <a:xfrm>
            <a:off x="1480744" y="8081228"/>
            <a:ext cx="12560302" cy="18561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lv-LV" dirty="0">
                <a:solidFill>
                  <a:schemeClr val="bg1"/>
                </a:solidFill>
                <a:latin typeface="Lovelace" pitchFamily="2" charset="0"/>
                <a:cs typeface="Calibri" panose="020F0502020204030204" pitchFamily="34" charset="0"/>
              </a:rPr>
              <a:t>Zigmunds Urtāns</a:t>
            </a:r>
            <a:endParaRPr dirty="0">
              <a:solidFill>
                <a:schemeClr val="bg1"/>
              </a:solidFill>
              <a:latin typeface="Lovelace" pitchFamily="2" charset="0"/>
              <a:cs typeface="Calibri" panose="020F0502020204030204" pitchFamily="34" charset="0"/>
            </a:endParaRPr>
          </a:p>
        </p:txBody>
      </p:sp>
      <p:sp>
        <p:nvSpPr>
          <p:cNvPr id="154" name="Presenter name | Title"/>
          <p:cNvSpPr txBox="1">
            <a:spLocks noGrp="1"/>
          </p:cNvSpPr>
          <p:nvPr>
            <p:ph type="subTitle" sz="quarter" idx="1"/>
          </p:nvPr>
        </p:nvSpPr>
        <p:spPr>
          <a:xfrm>
            <a:off x="1475591" y="9534452"/>
            <a:ext cx="10177856" cy="19577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lv-LV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SIA ’’</a:t>
            </a:r>
            <a:r>
              <a:rPr lang="lv-LV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Merko</a:t>
            </a:r>
            <a:r>
              <a:rPr lang="lv-LV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būve’’ projektu direktors</a:t>
            </a:r>
            <a:endParaRPr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5" name="30.01.2023 | Eesti Ehituskonverents"/>
          <p:cNvSpPr txBox="1"/>
          <p:nvPr/>
        </p:nvSpPr>
        <p:spPr>
          <a:xfrm>
            <a:off x="1475591" y="11637762"/>
            <a:ext cx="2605392" cy="1325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pPr algn="l" defTabSz="825500">
              <a:defRPr sz="5000">
                <a:solidFill>
                  <a:srgbClr val="FFFFFF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4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25.</a:t>
            </a:r>
            <a:r>
              <a:rPr sz="4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</a:t>
            </a:r>
            <a:r>
              <a:rPr lang="lv-LV" sz="4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9.</a:t>
            </a:r>
            <a:r>
              <a:rPr sz="4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</a:t>
            </a:r>
            <a:r>
              <a:rPr lang="lv-LV" sz="4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5.</a:t>
            </a:r>
            <a:endParaRPr sz="4000" dirty="0">
              <a:solidFill>
                <a:schemeClr val="bg1"/>
              </a:solidFill>
              <a:latin typeface="Calibri Light" panose="020F0302020204030204" pitchFamily="34" charset="0"/>
              <a:ea typeface="Exo 2 Light"/>
              <a:cs typeface="Calibri Light" panose="020F0302020204030204" pitchFamily="34" charset="0"/>
              <a:sym typeface="Exo 2 Light"/>
            </a:endParaRPr>
          </a:p>
        </p:txBody>
      </p:sp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AF836CF9-114F-3000-1C89-72776670CC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744" y="2223844"/>
            <a:ext cx="5131181" cy="18686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Line"/>
          <p:cNvSpPr/>
          <p:nvPr/>
        </p:nvSpPr>
        <p:spPr>
          <a:xfrm flipH="1">
            <a:off x="5550893" y="3977250"/>
            <a:ext cx="1" cy="6899228"/>
          </a:xfrm>
          <a:prstGeom prst="line">
            <a:avLst/>
          </a:prstGeom>
          <a:noFill/>
          <a:ln w="19050" cap="flat">
            <a:solidFill>
              <a:srgbClr val="222222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2" name="Ülemiste terminali osad…">
            <a:extLst>
              <a:ext uri="{FF2B5EF4-FFF2-40B4-BE49-F238E27FC236}">
                <a16:creationId xmlns:a16="http://schemas.microsoft.com/office/drawing/2014/main" id="{64C223C9-9AD3-84B4-24B4-7172A825F51D}"/>
              </a:ext>
            </a:extLst>
          </p:cNvPr>
          <p:cNvSpPr txBox="1"/>
          <p:nvPr/>
        </p:nvSpPr>
        <p:spPr>
          <a:xfrm>
            <a:off x="675134" y="7320540"/>
            <a:ext cx="4584785" cy="3827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0" lvl="1" indent="0" defTabSz="2438338" rtl="0" eaLnBrk="1" fontAlgn="auto" latinLnBrk="0" hangingPunct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015429"/>
              </a:buClr>
              <a:buSzPct val="100000"/>
              <a:tabLst/>
              <a:defRPr sz="3000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3400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Profesionālais bakalaura grāds siltuma, gāzes un ūdens </a:t>
            </a:r>
            <a:r>
              <a:rPr lang="lv-LV" sz="3400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inženiersistēmās</a:t>
            </a:r>
            <a:r>
              <a:rPr lang="lv-LV" sz="3400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 un inženiera kvalifikācija siltuma, gāzes un ūdens tehnoloģijā</a:t>
            </a:r>
            <a:endParaRPr kumimoji="0" lang="lv-LV" sz="340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Exo 2"/>
            </a:endParaRPr>
          </a:p>
        </p:txBody>
      </p:sp>
      <p:sp>
        <p:nvSpPr>
          <p:cNvPr id="3" name="Tulekul 5 uut projekti">
            <a:extLst>
              <a:ext uri="{FF2B5EF4-FFF2-40B4-BE49-F238E27FC236}">
                <a16:creationId xmlns:a16="http://schemas.microsoft.com/office/drawing/2014/main" id="{514E282A-DA00-399D-E813-3DCC4123D254}"/>
              </a:ext>
            </a:extLst>
          </p:cNvPr>
          <p:cNvSpPr txBox="1"/>
          <p:nvPr/>
        </p:nvSpPr>
        <p:spPr>
          <a:xfrm>
            <a:off x="1203517" y="6268780"/>
            <a:ext cx="3496480" cy="1050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defTabSz="2438338" rtl="0" eaLnBrk="1" fontAlgn="auto" latinLnBrk="0" hangingPunct="0">
              <a:lnSpc>
                <a:spcPct val="12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>
                <a:solidFill>
                  <a:srgbClr val="22522D"/>
                </a:solidFill>
                <a:latin typeface="Exo 2 Semi Bold"/>
                <a:ea typeface="Exo 2 Semi Bold"/>
                <a:cs typeface="Exo 2 Semi Bold"/>
                <a:sym typeface="Exo 2 Semi Bold"/>
              </a:defRPr>
            </a:pPr>
            <a:r>
              <a:rPr kumimoji="0" lang="lv-LV" sz="55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Exo 2 Light"/>
                <a:cs typeface="Exo 2 Light"/>
                <a:sym typeface="Exo 2 Light"/>
              </a:rPr>
              <a:t>2001 - 2005</a:t>
            </a: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j-lt"/>
              <a:sym typeface="Exo 2 Semi Bold"/>
            </a:endParaRPr>
          </a:p>
        </p:txBody>
      </p:sp>
      <p:sp>
        <p:nvSpPr>
          <p:cNvPr id="8" name="Tulekul 5 uut projekti">
            <a:extLst>
              <a:ext uri="{FF2B5EF4-FFF2-40B4-BE49-F238E27FC236}">
                <a16:creationId xmlns:a16="http://schemas.microsoft.com/office/drawing/2014/main" id="{55063587-2831-A609-508B-3E20482C9C6A}"/>
              </a:ext>
            </a:extLst>
          </p:cNvPr>
          <p:cNvSpPr txBox="1"/>
          <p:nvPr/>
        </p:nvSpPr>
        <p:spPr>
          <a:xfrm>
            <a:off x="6165314" y="6234753"/>
            <a:ext cx="3754000" cy="1050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defTabSz="2438338" rtl="0" eaLnBrk="1" fontAlgn="auto" latinLnBrk="0" hangingPunct="0">
              <a:lnSpc>
                <a:spcPct val="12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>
                <a:solidFill>
                  <a:srgbClr val="22522D"/>
                </a:solidFill>
                <a:latin typeface="Exo 2 Semi Bold"/>
                <a:ea typeface="Exo 2 Semi Bold"/>
                <a:cs typeface="Exo 2 Semi Bold"/>
                <a:sym typeface="Exo 2 Semi Bold"/>
              </a:defRPr>
            </a:pPr>
            <a:r>
              <a:rPr kumimoji="0" lang="lv-LV" sz="55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Exo 2 Light"/>
                <a:cs typeface="Exo 2 Light"/>
                <a:sym typeface="Exo 2 Light"/>
              </a:rPr>
              <a:t>2005 - 2006</a:t>
            </a: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j-lt"/>
              <a:sym typeface="Exo 2 Semi Bold"/>
            </a:endParaRPr>
          </a:p>
        </p:txBody>
      </p:sp>
      <p:sp>
        <p:nvSpPr>
          <p:cNvPr id="10" name="Tulekul 5 uut projekti">
            <a:extLst>
              <a:ext uri="{FF2B5EF4-FFF2-40B4-BE49-F238E27FC236}">
                <a16:creationId xmlns:a16="http://schemas.microsoft.com/office/drawing/2014/main" id="{CD1F039E-92D2-E751-3BDD-94C1FB5DF668}"/>
              </a:ext>
            </a:extLst>
          </p:cNvPr>
          <p:cNvSpPr txBox="1"/>
          <p:nvPr/>
        </p:nvSpPr>
        <p:spPr>
          <a:xfrm>
            <a:off x="10926530" y="6216678"/>
            <a:ext cx="3640229" cy="1050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defTabSz="2438338" rtl="0" eaLnBrk="1" fontAlgn="auto" latinLnBrk="0" hangingPunct="0">
              <a:lnSpc>
                <a:spcPct val="12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>
                <a:solidFill>
                  <a:srgbClr val="22522D"/>
                </a:solidFill>
                <a:latin typeface="Exo 2 Semi Bold"/>
                <a:ea typeface="Exo 2 Semi Bold"/>
                <a:cs typeface="Exo 2 Semi Bold"/>
                <a:sym typeface="Exo 2 Semi Bold"/>
              </a:defRPr>
            </a:pPr>
            <a:r>
              <a:rPr kumimoji="0" lang="lv-LV" sz="55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Exo 2 Light"/>
                <a:cs typeface="Exo 2 Light"/>
                <a:sym typeface="Exo 2 Light"/>
              </a:rPr>
              <a:t>2000 - 2006</a:t>
            </a: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j-lt"/>
              <a:sym typeface="Exo 2 Semi Bold"/>
            </a:endParaRPr>
          </a:p>
        </p:txBody>
      </p:sp>
      <p:sp>
        <p:nvSpPr>
          <p:cNvPr id="12" name="Tulekul 5 uut projekti">
            <a:extLst>
              <a:ext uri="{FF2B5EF4-FFF2-40B4-BE49-F238E27FC236}">
                <a16:creationId xmlns:a16="http://schemas.microsoft.com/office/drawing/2014/main" id="{18A14B05-AB2F-1130-D5C9-4FA03E6A3BAF}"/>
              </a:ext>
            </a:extLst>
          </p:cNvPr>
          <p:cNvSpPr txBox="1"/>
          <p:nvPr/>
        </p:nvSpPr>
        <p:spPr>
          <a:xfrm>
            <a:off x="15089078" y="6216678"/>
            <a:ext cx="3583079" cy="1050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defTabSz="2438338" rtl="0" eaLnBrk="1" fontAlgn="auto" latinLnBrk="0" hangingPunct="0">
              <a:lnSpc>
                <a:spcPct val="12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>
                <a:solidFill>
                  <a:srgbClr val="22522D"/>
                </a:solidFill>
                <a:latin typeface="Exo 2 Semi Bold"/>
                <a:ea typeface="Exo 2 Semi Bold"/>
                <a:cs typeface="Exo 2 Semi Bold"/>
                <a:sym typeface="Exo 2 Semi Bold"/>
              </a:defRPr>
            </a:pPr>
            <a:r>
              <a:rPr kumimoji="0" lang="lv-LV" sz="55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Exo 2 Light"/>
                <a:cs typeface="Exo 2 Light"/>
                <a:sym typeface="Exo 2 Light"/>
              </a:rPr>
              <a:t>2006 </a:t>
            </a:r>
            <a:r>
              <a:rPr lang="lv-LV" sz="5500" dirty="0">
                <a:solidFill>
                  <a:schemeClr val="bg2">
                    <a:lumMod val="10000"/>
                  </a:schemeClr>
                </a:solidFill>
                <a:latin typeface="+mj-lt"/>
                <a:ea typeface="Exo 2 Light"/>
                <a:cs typeface="Exo 2 Light"/>
                <a:sym typeface="Exo 2 Light"/>
              </a:rPr>
              <a:t>-</a:t>
            </a:r>
            <a:r>
              <a:rPr kumimoji="0" lang="lv-LV" sz="55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lt"/>
                <a:ea typeface="Exo 2 Light"/>
                <a:cs typeface="Exo 2 Light"/>
                <a:sym typeface="Exo 2 Light"/>
              </a:rPr>
              <a:t>2024</a:t>
            </a: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lt"/>
              <a:sym typeface="Exo 2 Semi Bold"/>
            </a:endParaRPr>
          </a:p>
        </p:txBody>
      </p:sp>
      <p:sp>
        <p:nvSpPr>
          <p:cNvPr id="4" name="Todays summary">
            <a:extLst>
              <a:ext uri="{FF2B5EF4-FFF2-40B4-BE49-F238E27FC236}">
                <a16:creationId xmlns:a16="http://schemas.microsoft.com/office/drawing/2014/main" id="{DD51FC34-2D05-06F5-8D3D-7E54B37B635A}"/>
              </a:ext>
            </a:extLst>
          </p:cNvPr>
          <p:cNvSpPr txBox="1">
            <a:spLocks/>
          </p:cNvSpPr>
          <p:nvPr/>
        </p:nvSpPr>
        <p:spPr>
          <a:xfrm>
            <a:off x="1429652" y="1308907"/>
            <a:ext cx="21524695" cy="1630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00" b="0" i="0" u="none" strike="noStrike" cap="none" spc="-232" baseline="0">
                <a:solidFill>
                  <a:srgbClr val="22522D"/>
                </a:solidFill>
                <a:uFillTx/>
                <a:latin typeface="Exo 2 Light"/>
                <a:ea typeface="Exo 2 Light"/>
                <a:cs typeface="Exo 2 Light"/>
                <a:sym typeface="Exo 2 Light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lv-LV" dirty="0">
                <a:solidFill>
                  <a:srgbClr val="015429"/>
                </a:solidFill>
                <a:latin typeface="+mj-lt"/>
              </a:rPr>
              <a:t>Izglītība un karjera</a:t>
            </a:r>
          </a:p>
        </p:txBody>
      </p:sp>
      <p:sp>
        <p:nvSpPr>
          <p:cNvPr id="13" name="Tulekul 5 uut projekti">
            <a:extLst>
              <a:ext uri="{FF2B5EF4-FFF2-40B4-BE49-F238E27FC236}">
                <a16:creationId xmlns:a16="http://schemas.microsoft.com/office/drawing/2014/main" id="{860EE020-7EAA-111E-8AAA-39DE86D7E0AD}"/>
              </a:ext>
            </a:extLst>
          </p:cNvPr>
          <p:cNvSpPr txBox="1"/>
          <p:nvPr/>
        </p:nvSpPr>
        <p:spPr>
          <a:xfrm>
            <a:off x="19403903" y="6216678"/>
            <a:ext cx="3964388" cy="1050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0" defTabSz="2438338" rtl="0" eaLnBrk="1" fontAlgn="auto" latinLnBrk="0" hangingPunct="0">
              <a:lnSpc>
                <a:spcPct val="12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>
                <a:solidFill>
                  <a:srgbClr val="22522D"/>
                </a:solidFill>
                <a:latin typeface="Exo 2 Semi Bold"/>
                <a:ea typeface="Exo 2 Semi Bold"/>
                <a:cs typeface="Exo 2 Semi Bold"/>
                <a:sym typeface="Exo 2 Semi Bold"/>
              </a:defRPr>
            </a:pPr>
            <a:r>
              <a:rPr kumimoji="0" lang="lv-LV" sz="55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Exo 2 Light"/>
                <a:cs typeface="Exo 2 Light"/>
                <a:sym typeface="Exo 2 Light"/>
              </a:rPr>
              <a:t>20</a:t>
            </a:r>
            <a:r>
              <a:rPr kumimoji="0" lang="lv-LV" sz="55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lt"/>
                <a:ea typeface="Exo 2 Light"/>
                <a:cs typeface="Exo 2 Light"/>
                <a:sym typeface="Exo 2 Light"/>
              </a:rPr>
              <a:t>25 </a:t>
            </a:r>
            <a:r>
              <a:rPr kumimoji="0" lang="lv-LV" sz="55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j-lt"/>
                <a:ea typeface="Exo 2 Light"/>
                <a:cs typeface="Exo 2 Light"/>
                <a:sym typeface="Exo 2 Light"/>
              </a:rPr>
              <a:t>– šobrīd</a:t>
            </a: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j-lt"/>
              <a:sym typeface="Exo 2 Semi Bold"/>
            </a:endParaRP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46C4B45B-DFDB-D68F-1B04-552EC01A6FC1}"/>
              </a:ext>
            </a:extLst>
          </p:cNvPr>
          <p:cNvSpPr/>
          <p:nvPr/>
        </p:nvSpPr>
        <p:spPr>
          <a:xfrm flipH="1">
            <a:off x="10580745" y="3977250"/>
            <a:ext cx="1" cy="6899228"/>
          </a:xfrm>
          <a:prstGeom prst="line">
            <a:avLst/>
          </a:prstGeom>
          <a:noFill/>
          <a:ln w="19050" cap="flat">
            <a:solidFill>
              <a:srgbClr val="222222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AF9088D9-F5AC-722E-21FC-148E792E297C}"/>
              </a:ext>
            </a:extLst>
          </p:cNvPr>
          <p:cNvSpPr/>
          <p:nvPr/>
        </p:nvSpPr>
        <p:spPr>
          <a:xfrm flipH="1">
            <a:off x="14767722" y="3977250"/>
            <a:ext cx="1" cy="6899228"/>
          </a:xfrm>
          <a:prstGeom prst="line">
            <a:avLst/>
          </a:prstGeom>
          <a:noFill/>
          <a:ln w="19050" cap="flat">
            <a:solidFill>
              <a:srgbClr val="222222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70E1C06B-F40A-4864-2F66-C12094118334}"/>
              </a:ext>
            </a:extLst>
          </p:cNvPr>
          <p:cNvSpPr/>
          <p:nvPr/>
        </p:nvSpPr>
        <p:spPr>
          <a:xfrm flipH="1">
            <a:off x="19018790" y="3977250"/>
            <a:ext cx="1" cy="6899228"/>
          </a:xfrm>
          <a:prstGeom prst="line">
            <a:avLst/>
          </a:prstGeom>
          <a:noFill/>
          <a:ln w="19050" cap="flat">
            <a:solidFill>
              <a:srgbClr val="222222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18" name="Ülemiste terminali osad…">
            <a:extLst>
              <a:ext uri="{FF2B5EF4-FFF2-40B4-BE49-F238E27FC236}">
                <a16:creationId xmlns:a16="http://schemas.microsoft.com/office/drawing/2014/main" id="{96FE7056-4513-E12A-720F-A786D0EC622C}"/>
              </a:ext>
            </a:extLst>
          </p:cNvPr>
          <p:cNvSpPr txBox="1"/>
          <p:nvPr/>
        </p:nvSpPr>
        <p:spPr>
          <a:xfrm>
            <a:off x="5750356" y="7320540"/>
            <a:ext cx="4584781" cy="1316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0" lvl="1" indent="0" defTabSz="2438338" rtl="0" eaLnBrk="1" fontAlgn="auto" latinLnBrk="0" hangingPunct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015429"/>
              </a:buClr>
              <a:buSzPct val="100000"/>
              <a:tabLst/>
              <a:defRPr sz="3000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3400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Inženierzinātņu bakalaura grāds </a:t>
            </a:r>
            <a:r>
              <a:rPr lang="lv-LV" sz="3400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būvzinātnē</a:t>
            </a:r>
            <a:endParaRPr kumimoji="0" lang="lv-LV" sz="340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Exo 2"/>
            </a:endParaRPr>
          </a:p>
        </p:txBody>
      </p:sp>
      <p:sp>
        <p:nvSpPr>
          <p:cNvPr id="19" name="Ülemiste terminali osad…">
            <a:extLst>
              <a:ext uri="{FF2B5EF4-FFF2-40B4-BE49-F238E27FC236}">
                <a16:creationId xmlns:a16="http://schemas.microsoft.com/office/drawing/2014/main" id="{5F311644-D681-E1C1-DE14-A1A425274B8C}"/>
              </a:ext>
            </a:extLst>
          </p:cNvPr>
          <p:cNvSpPr txBox="1"/>
          <p:nvPr/>
        </p:nvSpPr>
        <p:spPr>
          <a:xfrm>
            <a:off x="10946343" y="7243124"/>
            <a:ext cx="3618917" cy="1530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0" lvl="1" indent="0" defTabSz="2438338" rtl="0" eaLnBrk="1" fontAlgn="auto" latinLnBrk="0" hangingPunct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015429"/>
              </a:buClr>
              <a:buSzPct val="100000"/>
              <a:tabLst/>
              <a:defRPr sz="3000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4000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Objekta vadītāja palīgs</a:t>
            </a:r>
            <a:endParaRPr kumimoji="0" lang="lv-LV" sz="4000" b="1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Exo 2"/>
            </a:endParaRPr>
          </a:p>
        </p:txBody>
      </p:sp>
      <p:sp>
        <p:nvSpPr>
          <p:cNvPr id="20" name="Ülemiste terminali osad…">
            <a:extLst>
              <a:ext uri="{FF2B5EF4-FFF2-40B4-BE49-F238E27FC236}">
                <a16:creationId xmlns:a16="http://schemas.microsoft.com/office/drawing/2014/main" id="{B735E8AB-4D7B-1302-BA26-985EA06368D0}"/>
              </a:ext>
            </a:extLst>
          </p:cNvPr>
          <p:cNvSpPr txBox="1"/>
          <p:nvPr/>
        </p:nvSpPr>
        <p:spPr>
          <a:xfrm>
            <a:off x="15101494" y="7266359"/>
            <a:ext cx="3618917" cy="792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0" lvl="1" indent="0" defTabSz="2438338" rtl="0" eaLnBrk="1" fontAlgn="auto" latinLnBrk="0" hangingPunct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015429"/>
              </a:buClr>
              <a:buSzPct val="100000"/>
              <a:tabLst/>
              <a:defRPr sz="3000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4000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Projektu vadītājs</a:t>
            </a:r>
            <a:endParaRPr kumimoji="0" lang="lv-LV" sz="4000" b="1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Exo 2"/>
            </a:endParaRPr>
          </a:p>
        </p:txBody>
      </p:sp>
      <p:sp>
        <p:nvSpPr>
          <p:cNvPr id="21" name="Ülemiste terminali osad…">
            <a:extLst>
              <a:ext uri="{FF2B5EF4-FFF2-40B4-BE49-F238E27FC236}">
                <a16:creationId xmlns:a16="http://schemas.microsoft.com/office/drawing/2014/main" id="{9F49F9ED-85A6-F575-EF37-172E28E68BF2}"/>
              </a:ext>
            </a:extLst>
          </p:cNvPr>
          <p:cNvSpPr txBox="1"/>
          <p:nvPr/>
        </p:nvSpPr>
        <p:spPr>
          <a:xfrm>
            <a:off x="19416319" y="7266359"/>
            <a:ext cx="3951974" cy="792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0" lvl="1" indent="0" defTabSz="2438338" rtl="0" eaLnBrk="1" fontAlgn="auto" latinLnBrk="0" hangingPunct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015429"/>
              </a:buClr>
              <a:buSzPct val="100000"/>
              <a:tabLst/>
              <a:defRPr sz="3000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4000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Projektu direktors</a:t>
            </a:r>
            <a:endParaRPr kumimoji="0" lang="lv-LV" sz="4000" b="1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Exo 2"/>
            </a:endParaRPr>
          </a:p>
        </p:txBody>
      </p:sp>
      <p:pic>
        <p:nvPicPr>
          <p:cNvPr id="23" name="Picture 22" descr="A green and black logo&#10;&#10;AI-generated content may be incorrect.">
            <a:extLst>
              <a:ext uri="{FF2B5EF4-FFF2-40B4-BE49-F238E27FC236}">
                <a16:creationId xmlns:a16="http://schemas.microsoft.com/office/drawing/2014/main" id="{F3CCBD45-D7A4-3BC3-5CBA-6ED83CFF12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7479" y="4381994"/>
            <a:ext cx="1166979" cy="788181"/>
          </a:xfrm>
          <a:prstGeom prst="rect">
            <a:avLst/>
          </a:prstGeom>
        </p:spPr>
      </p:pic>
      <p:pic>
        <p:nvPicPr>
          <p:cNvPr id="28" name="Image" descr="Image">
            <a:extLst>
              <a:ext uri="{FF2B5EF4-FFF2-40B4-BE49-F238E27FC236}">
                <a16:creationId xmlns:a16="http://schemas.microsoft.com/office/drawing/2014/main" id="{A7BB2B0F-9D1C-2502-3910-36D4731C0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555" y="4232109"/>
            <a:ext cx="952894" cy="10879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Image" descr="Image">
            <a:extLst>
              <a:ext uri="{FF2B5EF4-FFF2-40B4-BE49-F238E27FC236}">
                <a16:creationId xmlns:a16="http://schemas.microsoft.com/office/drawing/2014/main" id="{B688069E-D4F5-EDB4-9021-058336C91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330" y="4232109"/>
            <a:ext cx="952894" cy="1087949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Ülemiste terminali osad…">
            <a:extLst>
              <a:ext uri="{FF2B5EF4-FFF2-40B4-BE49-F238E27FC236}">
                <a16:creationId xmlns:a16="http://schemas.microsoft.com/office/drawing/2014/main" id="{249DB7F7-C28E-EC24-8374-73A9BD349579}"/>
              </a:ext>
            </a:extLst>
          </p:cNvPr>
          <p:cNvSpPr txBox="1"/>
          <p:nvPr/>
        </p:nvSpPr>
        <p:spPr>
          <a:xfrm>
            <a:off x="11186947" y="5351271"/>
            <a:ext cx="311939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0" lvl="1" indent="0" defTabSz="2438338" rtl="0" eaLnBrk="1" fontAlgn="auto" latinLnBrk="0" hangingPunct="0">
              <a:spcAft>
                <a:spcPts val="1200"/>
              </a:spcAft>
              <a:buClr>
                <a:srgbClr val="015429"/>
              </a:buClr>
              <a:buSzPct val="100000"/>
              <a:tabLst/>
              <a:defRPr sz="3000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1800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MERKO EHITUS GRUPAS UZŅĒMUMI LATVIJĀ</a:t>
            </a:r>
            <a:endParaRPr kumimoji="0" lang="lv-LV" sz="1800" b="1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Exo 2"/>
            </a:endParaRPr>
          </a:p>
        </p:txBody>
      </p:sp>
      <p:pic>
        <p:nvPicPr>
          <p:cNvPr id="31" name="Picture 30" descr="A green and black logo&#10;&#10;AI-generated content may be incorrect.">
            <a:extLst>
              <a:ext uri="{FF2B5EF4-FFF2-40B4-BE49-F238E27FC236}">
                <a16:creationId xmlns:a16="http://schemas.microsoft.com/office/drawing/2014/main" id="{1A8A9AA6-FB97-13EB-D2AF-40A2C85E4D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1646" y="4381994"/>
            <a:ext cx="1166979" cy="788181"/>
          </a:xfrm>
          <a:prstGeom prst="rect">
            <a:avLst/>
          </a:prstGeom>
        </p:spPr>
      </p:pic>
      <p:sp>
        <p:nvSpPr>
          <p:cNvPr id="32" name="Ülemiste terminali osad…">
            <a:extLst>
              <a:ext uri="{FF2B5EF4-FFF2-40B4-BE49-F238E27FC236}">
                <a16:creationId xmlns:a16="http://schemas.microsoft.com/office/drawing/2014/main" id="{350C9521-7CF3-EEF5-1E9A-FAEAF830617F}"/>
              </a:ext>
            </a:extLst>
          </p:cNvPr>
          <p:cNvSpPr txBox="1"/>
          <p:nvPr/>
        </p:nvSpPr>
        <p:spPr>
          <a:xfrm>
            <a:off x="15291114" y="5351271"/>
            <a:ext cx="311939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0" lvl="1" indent="0" defTabSz="2438338" rtl="0" eaLnBrk="1" fontAlgn="auto" latinLnBrk="0" hangingPunct="0">
              <a:spcAft>
                <a:spcPts val="1200"/>
              </a:spcAft>
              <a:buClr>
                <a:srgbClr val="015429"/>
              </a:buClr>
              <a:buSzPct val="100000"/>
              <a:tabLst/>
              <a:defRPr sz="3000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1800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MERKO EHITUS GRUPAS UZŅĒMUMI LATVIJĀ</a:t>
            </a:r>
            <a:endParaRPr kumimoji="0" lang="lv-LV" sz="1800" b="1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Exo 2"/>
            </a:endParaRPr>
          </a:p>
        </p:txBody>
      </p:sp>
      <p:pic>
        <p:nvPicPr>
          <p:cNvPr id="33" name="Picture 32" descr="A green and black logo&#10;&#10;AI-generated content may be incorrect.">
            <a:extLst>
              <a:ext uri="{FF2B5EF4-FFF2-40B4-BE49-F238E27FC236}">
                <a16:creationId xmlns:a16="http://schemas.microsoft.com/office/drawing/2014/main" id="{6BB52D01-0C6E-955D-2E70-97823635F2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3646" y="4381994"/>
            <a:ext cx="1166979" cy="788181"/>
          </a:xfrm>
          <a:prstGeom prst="rect">
            <a:avLst/>
          </a:prstGeom>
        </p:spPr>
      </p:pic>
      <p:sp>
        <p:nvSpPr>
          <p:cNvPr id="34" name="Ülemiste terminali osad…">
            <a:extLst>
              <a:ext uri="{FF2B5EF4-FFF2-40B4-BE49-F238E27FC236}">
                <a16:creationId xmlns:a16="http://schemas.microsoft.com/office/drawing/2014/main" id="{612FCD7A-C0FA-9108-5650-F221E9B9644C}"/>
              </a:ext>
            </a:extLst>
          </p:cNvPr>
          <p:cNvSpPr txBox="1"/>
          <p:nvPr/>
        </p:nvSpPr>
        <p:spPr>
          <a:xfrm>
            <a:off x="19863114" y="5351271"/>
            <a:ext cx="311939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0" lvl="1" indent="0" defTabSz="2438338" rtl="0" eaLnBrk="1" fontAlgn="auto" latinLnBrk="0" hangingPunct="0">
              <a:spcAft>
                <a:spcPts val="1200"/>
              </a:spcAft>
              <a:buClr>
                <a:srgbClr val="015429"/>
              </a:buClr>
              <a:buSzPct val="100000"/>
              <a:tabLst/>
              <a:defRPr sz="3000">
                <a:solidFill>
                  <a:srgbClr val="22522D"/>
                </a:solidFill>
                <a:latin typeface="+mn-lt"/>
                <a:ea typeface="+mn-ea"/>
                <a:cs typeface="+mn-cs"/>
                <a:sym typeface="Exo 2"/>
              </a:defRPr>
            </a:pPr>
            <a:r>
              <a:rPr lang="lv-LV" sz="1800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Exo 2"/>
              </a:rPr>
              <a:t>MERKO EHITUS GRUPAS UZŅĒMUMI LATVIJĀ</a:t>
            </a:r>
            <a:endParaRPr kumimoji="0" lang="lv-LV" sz="1800" b="1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Exo 2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ulekul 5 uut projekti">
            <a:extLst>
              <a:ext uri="{FF2B5EF4-FFF2-40B4-BE49-F238E27FC236}">
                <a16:creationId xmlns:a16="http://schemas.microsoft.com/office/drawing/2014/main" id="{A3479674-50A7-60FB-38B9-53667FEB8C6D}"/>
              </a:ext>
            </a:extLst>
          </p:cNvPr>
          <p:cNvSpPr txBox="1"/>
          <p:nvPr/>
        </p:nvSpPr>
        <p:spPr>
          <a:xfrm>
            <a:off x="605450" y="4960513"/>
            <a:ext cx="9522376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lv-LV" sz="3200" dirty="0">
                <a:solidFill>
                  <a:srgbClr val="222222"/>
                </a:solidFill>
                <a:latin typeface="+mn-lt"/>
              </a:rPr>
              <a:t>Divas uzņēmējdarbības jomas: visaptveroši būvniecības pakalpojumi un nekustamā īpašuma attīstīšana</a:t>
            </a:r>
            <a:endParaRPr lang="en-GB" sz="3200" dirty="0">
              <a:solidFill>
                <a:srgbClr val="222222"/>
              </a:solidFill>
              <a:effectLst/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21" name="1">
            <a:extLst>
              <a:ext uri="{FF2B5EF4-FFF2-40B4-BE49-F238E27FC236}">
                <a16:creationId xmlns:a16="http://schemas.microsoft.com/office/drawing/2014/main" id="{09D33680-F612-0084-C3B8-BF3B5CB3C5CD}"/>
              </a:ext>
            </a:extLst>
          </p:cNvPr>
          <p:cNvSpPr txBox="1"/>
          <p:nvPr/>
        </p:nvSpPr>
        <p:spPr>
          <a:xfrm>
            <a:off x="2612542" y="6700096"/>
            <a:ext cx="5652567" cy="3180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0">
                <a:solidFill>
                  <a:srgbClr val="FFFFFF"/>
                </a:solidFill>
                <a:latin typeface="Lovelace Text Regular"/>
                <a:ea typeface="Lovelace Text Regular"/>
                <a:cs typeface="Lovelace Text Regular"/>
                <a:sym typeface="Lovelace Text Regular"/>
              </a:defRPr>
            </a:lvl1pPr>
          </a:lstStyle>
          <a:p>
            <a:r>
              <a:rPr lang="et-EE" sz="20000" dirty="0">
                <a:solidFill>
                  <a:srgbClr val="015429"/>
                </a:solidFill>
              </a:rPr>
              <a:t>30</a:t>
            </a:r>
            <a:endParaRPr sz="20000" dirty="0">
              <a:solidFill>
                <a:srgbClr val="015429"/>
              </a:solidFill>
            </a:endParaRPr>
          </a:p>
        </p:txBody>
      </p:sp>
      <p:sp>
        <p:nvSpPr>
          <p:cNvPr id="22" name="Tulekul 5 uut projekti">
            <a:extLst>
              <a:ext uri="{FF2B5EF4-FFF2-40B4-BE49-F238E27FC236}">
                <a16:creationId xmlns:a16="http://schemas.microsoft.com/office/drawing/2014/main" id="{4C377033-5C5E-71A0-342C-3862969C40E7}"/>
              </a:ext>
            </a:extLst>
          </p:cNvPr>
          <p:cNvSpPr txBox="1"/>
          <p:nvPr/>
        </p:nvSpPr>
        <p:spPr>
          <a:xfrm>
            <a:off x="3756907" y="9142907"/>
            <a:ext cx="3365043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n-GB" sz="3200" dirty="0" err="1">
                <a:solidFill>
                  <a:srgbClr val="01542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gadu</a:t>
            </a:r>
            <a:r>
              <a:rPr lang="en-GB" sz="3200" dirty="0">
                <a:solidFill>
                  <a:srgbClr val="01542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dirty="0" err="1">
                <a:solidFill>
                  <a:srgbClr val="01542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pieredze</a:t>
            </a:r>
            <a:endParaRPr lang="en-GB" sz="3200" dirty="0">
              <a:solidFill>
                <a:srgbClr val="015429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Tulekul 5 uut projekti">
            <a:extLst>
              <a:ext uri="{FF2B5EF4-FFF2-40B4-BE49-F238E27FC236}">
                <a16:creationId xmlns:a16="http://schemas.microsoft.com/office/drawing/2014/main" id="{0CD7225E-556E-ADA7-DBAA-453B113F7F0D}"/>
              </a:ext>
            </a:extLst>
          </p:cNvPr>
          <p:cNvSpPr txBox="1"/>
          <p:nvPr/>
        </p:nvSpPr>
        <p:spPr>
          <a:xfrm>
            <a:off x="1969819" y="10744695"/>
            <a:ext cx="6660478" cy="1149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n-US" sz="3400" b="1" dirty="0" err="1">
                <a:solidFill>
                  <a:srgbClr val="015429"/>
                </a:solidFill>
                <a:latin typeface="+mn-lt"/>
              </a:rPr>
              <a:t>Mēs</a:t>
            </a:r>
            <a:r>
              <a:rPr lang="en-US" sz="3400" b="1" dirty="0">
                <a:solidFill>
                  <a:srgbClr val="015429"/>
                </a:solidFill>
                <a:latin typeface="+mn-lt"/>
              </a:rPr>
              <a:t> </a:t>
            </a:r>
            <a:r>
              <a:rPr lang="en-US" sz="3400" b="1" dirty="0" err="1">
                <a:solidFill>
                  <a:srgbClr val="015429"/>
                </a:solidFill>
                <a:latin typeface="+mn-lt"/>
              </a:rPr>
              <a:t>radām</a:t>
            </a:r>
            <a:r>
              <a:rPr lang="en-US" sz="3400" b="1" dirty="0">
                <a:solidFill>
                  <a:srgbClr val="015429"/>
                </a:solidFill>
                <a:latin typeface="+mn-lt"/>
              </a:rPr>
              <a:t> </a:t>
            </a:r>
            <a:r>
              <a:rPr lang="en-US" sz="3400" b="1" dirty="0" err="1">
                <a:solidFill>
                  <a:srgbClr val="015429"/>
                </a:solidFill>
                <a:latin typeface="+mn-lt"/>
              </a:rPr>
              <a:t>labāku</a:t>
            </a:r>
            <a:r>
              <a:rPr lang="en-US" sz="3400" b="1" dirty="0">
                <a:solidFill>
                  <a:srgbClr val="015429"/>
                </a:solidFill>
                <a:latin typeface="+mn-lt"/>
              </a:rPr>
              <a:t> </a:t>
            </a:r>
            <a:r>
              <a:rPr lang="en-US" sz="3400" b="1" dirty="0" err="1">
                <a:solidFill>
                  <a:srgbClr val="015429"/>
                </a:solidFill>
                <a:latin typeface="+mn-lt"/>
              </a:rPr>
              <a:t>dzīves</a:t>
            </a:r>
            <a:r>
              <a:rPr lang="en-US" sz="3400" b="1" dirty="0">
                <a:solidFill>
                  <a:srgbClr val="015429"/>
                </a:solidFill>
                <a:latin typeface="+mn-lt"/>
              </a:rPr>
              <a:t> </a:t>
            </a:r>
            <a:r>
              <a:rPr lang="en-US" sz="3400" b="1" dirty="0" err="1">
                <a:solidFill>
                  <a:srgbClr val="015429"/>
                </a:solidFill>
                <a:latin typeface="+mn-lt"/>
              </a:rPr>
              <a:t>vidi</a:t>
            </a:r>
            <a:r>
              <a:rPr lang="en-US" sz="3400" b="1" dirty="0">
                <a:solidFill>
                  <a:srgbClr val="015429"/>
                </a:solidFill>
                <a:latin typeface="+mn-lt"/>
              </a:rPr>
              <a:t> un </a:t>
            </a:r>
            <a:r>
              <a:rPr lang="en-US" sz="3400" b="1" dirty="0" err="1">
                <a:solidFill>
                  <a:srgbClr val="015429"/>
                </a:solidFill>
                <a:latin typeface="+mn-lt"/>
              </a:rPr>
              <a:t>veidojam</a:t>
            </a:r>
            <a:r>
              <a:rPr lang="en-US" sz="3400" b="1" dirty="0">
                <a:solidFill>
                  <a:srgbClr val="015429"/>
                </a:solidFill>
                <a:latin typeface="+mn-lt"/>
              </a:rPr>
              <a:t> </a:t>
            </a:r>
            <a:r>
              <a:rPr lang="en-US" sz="3400" b="1" dirty="0" err="1">
                <a:solidFill>
                  <a:srgbClr val="015429"/>
                </a:solidFill>
                <a:latin typeface="+mn-lt"/>
              </a:rPr>
              <a:t>nākotni</a:t>
            </a:r>
            <a:endParaRPr lang="en-GB" sz="3400" b="1" dirty="0">
              <a:solidFill>
                <a:srgbClr val="015429"/>
              </a:solidFill>
              <a:effectLst/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Picture 1" descr="A map of the north america&#10;&#10;Description automatically generated">
            <a:extLst>
              <a:ext uri="{FF2B5EF4-FFF2-40B4-BE49-F238E27FC236}">
                <a16:creationId xmlns:a16="http://schemas.microsoft.com/office/drawing/2014/main" id="{4AFE62FC-5D0B-591B-511F-C2C4ACFAFF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30" r="11207"/>
          <a:stretch/>
        </p:blipFill>
        <p:spPr>
          <a:xfrm>
            <a:off x="10590028" y="482"/>
            <a:ext cx="13793972" cy="13715518"/>
          </a:xfrm>
          <a:prstGeom prst="rect">
            <a:avLst/>
          </a:prstGeom>
        </p:spPr>
      </p:pic>
      <p:sp>
        <p:nvSpPr>
          <p:cNvPr id="3" name="object 35">
            <a:extLst>
              <a:ext uri="{FF2B5EF4-FFF2-40B4-BE49-F238E27FC236}">
                <a16:creationId xmlns:a16="http://schemas.microsoft.com/office/drawing/2014/main" id="{2C382F6E-8C7F-E854-B656-99D30B882DF2}"/>
              </a:ext>
            </a:extLst>
          </p:cNvPr>
          <p:cNvSpPr txBox="1"/>
          <p:nvPr/>
        </p:nvSpPr>
        <p:spPr>
          <a:xfrm>
            <a:off x="18746530" y="2994308"/>
            <a:ext cx="5175268" cy="3445300"/>
          </a:xfrm>
          <a:prstGeom prst="rect">
            <a:avLst/>
          </a:prstGeom>
        </p:spPr>
        <p:txBody>
          <a:bodyPr vert="horz" wrap="square" lIns="0" tIns="31748" rIns="0" bIns="0" rtlCol="0">
            <a:spAutoFit/>
          </a:bodyPr>
          <a:lstStyle/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Nekustamā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īpašuma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attīstīšana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Vispārējā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būvniecība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Inženierbūvniecība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Ceļu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būvniecība</a:t>
            </a:r>
            <a:b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</a:b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(</a:t>
            </a:r>
            <a:r>
              <a:rPr lang="en-GB" sz="1940" spc="20" dirty="0" err="1">
                <a:solidFill>
                  <a:srgbClr val="24272C"/>
                </a:solidFill>
                <a:latin typeface="+mn-lt"/>
                <a:cs typeface="Exo2-Medium"/>
              </a:rPr>
              <a:t>atsevišķs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z="1940" spc="20" dirty="0" err="1">
                <a:solidFill>
                  <a:srgbClr val="24272C"/>
                </a:solidFill>
                <a:latin typeface="+mn-lt"/>
                <a:cs typeface="Exo2-Medium"/>
              </a:rPr>
              <a:t>uzņēmums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, </a:t>
            </a:r>
            <a:r>
              <a:rPr lang="en-GB" sz="1940" spc="20" dirty="0" err="1">
                <a:solidFill>
                  <a:srgbClr val="24272C"/>
                </a:solidFill>
                <a:latin typeface="+mn-lt"/>
                <a:cs typeface="Exo2-Medium"/>
              </a:rPr>
              <a:t>Tallinna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z="1940" spc="20" dirty="0" err="1">
                <a:solidFill>
                  <a:srgbClr val="24272C"/>
                </a:solidFill>
                <a:latin typeface="+mn-lt"/>
                <a:cs typeface="Exo2-Medium"/>
              </a:rPr>
              <a:t>Teede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 AS)</a:t>
            </a:r>
          </a:p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Betona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darbi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Elektroinstalācijas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būvniecība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(50% </a:t>
            </a:r>
            <a:r>
              <a:rPr lang="en-GB" sz="1940" spc="20" dirty="0" err="1">
                <a:solidFill>
                  <a:srgbClr val="24272C"/>
                </a:solidFill>
                <a:latin typeface="+mn-lt"/>
                <a:cs typeface="Exo2-Medium"/>
              </a:rPr>
              <a:t>līdzdalība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z="1940" spc="20" dirty="0" err="1">
                <a:solidFill>
                  <a:srgbClr val="24272C"/>
                </a:solidFill>
                <a:latin typeface="+mn-lt"/>
                <a:cs typeface="Exo2-Medium"/>
              </a:rPr>
              <a:t>uzņēmumā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z="1940" spc="20" dirty="0" err="1">
                <a:solidFill>
                  <a:srgbClr val="24272C"/>
                </a:solidFill>
                <a:latin typeface="+mn-lt"/>
                <a:cs typeface="Exo2-Medium"/>
              </a:rPr>
              <a:t>Connecto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z="1940" spc="20" dirty="0" err="1">
                <a:solidFill>
                  <a:srgbClr val="24272C"/>
                </a:solidFill>
                <a:latin typeface="+mn-lt"/>
                <a:cs typeface="Exo2-Medium"/>
              </a:rPr>
              <a:t>Eesti</a:t>
            </a:r>
            <a:r>
              <a:rPr lang="en-GB" sz="1940" spc="20" dirty="0">
                <a:solidFill>
                  <a:srgbClr val="24272C"/>
                </a:solidFill>
                <a:latin typeface="+mn-lt"/>
                <a:cs typeface="Exo2-Medium"/>
              </a:rPr>
              <a:t> AS)</a:t>
            </a:r>
          </a:p>
          <a:p>
            <a:pPr marL="24128" algn="l" defTabSz="1828716">
              <a:spcBef>
                <a:spcPts val="250"/>
              </a:spcBef>
              <a:tabLst>
                <a:tab pos="402570" algn="l"/>
              </a:tabLst>
            </a:pPr>
            <a:endParaRPr lang="et-EE" spc="20" dirty="0">
              <a:solidFill>
                <a:srgbClr val="24272C"/>
              </a:solidFill>
              <a:latin typeface="+mn-lt"/>
              <a:cs typeface="Exo2-Medium"/>
            </a:endParaRPr>
          </a:p>
        </p:txBody>
      </p:sp>
      <p:sp>
        <p:nvSpPr>
          <p:cNvPr id="4" name="object 36">
            <a:extLst>
              <a:ext uri="{FF2B5EF4-FFF2-40B4-BE49-F238E27FC236}">
                <a16:creationId xmlns:a16="http://schemas.microsoft.com/office/drawing/2014/main" id="{10510EF9-9861-4394-3C4E-93D50B5664EB}"/>
              </a:ext>
            </a:extLst>
          </p:cNvPr>
          <p:cNvSpPr txBox="1">
            <a:spLocks/>
          </p:cNvSpPr>
          <p:nvPr/>
        </p:nvSpPr>
        <p:spPr>
          <a:xfrm>
            <a:off x="18746531" y="2203161"/>
            <a:ext cx="3455178" cy="645044"/>
          </a:xfrm>
          <a:prstGeom prst="rect">
            <a:avLst/>
          </a:prstGeom>
        </p:spPr>
        <p:txBody>
          <a:bodyPr vert="horz" wrap="square" lIns="0" tIns="29206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5398" defTabSz="1828716">
              <a:lnSpc>
                <a:spcPct val="100000"/>
              </a:lnSpc>
              <a:spcBef>
                <a:spcPts val="228"/>
              </a:spcBef>
            </a:pPr>
            <a:r>
              <a:rPr lang="en-GB" sz="4000" spc="20" dirty="0">
                <a:solidFill>
                  <a:srgbClr val="005529"/>
                </a:solidFill>
                <a:cs typeface="Exo 2"/>
              </a:rPr>
              <a:t>IGAUNIJA</a:t>
            </a:r>
          </a:p>
        </p:txBody>
      </p:sp>
      <p:sp>
        <p:nvSpPr>
          <p:cNvPr id="5" name="object 35">
            <a:extLst>
              <a:ext uri="{FF2B5EF4-FFF2-40B4-BE49-F238E27FC236}">
                <a16:creationId xmlns:a16="http://schemas.microsoft.com/office/drawing/2014/main" id="{AA674543-DA0A-54A1-0A5D-32B04A7D4CF6}"/>
              </a:ext>
            </a:extLst>
          </p:cNvPr>
          <p:cNvSpPr txBox="1"/>
          <p:nvPr/>
        </p:nvSpPr>
        <p:spPr>
          <a:xfrm>
            <a:off x="18746530" y="7387749"/>
            <a:ext cx="4570669" cy="1165702"/>
          </a:xfrm>
          <a:prstGeom prst="rect">
            <a:avLst/>
          </a:prstGeom>
        </p:spPr>
        <p:txBody>
          <a:bodyPr vert="horz" wrap="square" lIns="0" tIns="31748" rIns="0" bIns="0" rtlCol="0">
            <a:spAutoFit/>
          </a:bodyPr>
          <a:lstStyle/>
          <a:p>
            <a:pPr marL="401300" indent="-377172" algn="l" defTabSz="1828716">
              <a:spcBef>
                <a:spcPts val="7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Nekustamā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īpašuma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attīstīšana</a:t>
            </a:r>
            <a:endParaRPr lang="en-GB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7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Vispārējā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būvniecība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7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Inženierbūvniecība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</p:txBody>
      </p:sp>
      <p:sp>
        <p:nvSpPr>
          <p:cNvPr id="13" name="object 36">
            <a:extLst>
              <a:ext uri="{FF2B5EF4-FFF2-40B4-BE49-F238E27FC236}">
                <a16:creationId xmlns:a16="http://schemas.microsoft.com/office/drawing/2014/main" id="{0AE97D7B-2192-7BD3-E418-E2E8AC7088D8}"/>
              </a:ext>
            </a:extLst>
          </p:cNvPr>
          <p:cNvSpPr txBox="1">
            <a:spLocks/>
          </p:cNvSpPr>
          <p:nvPr/>
        </p:nvSpPr>
        <p:spPr>
          <a:xfrm>
            <a:off x="18746530" y="6596606"/>
            <a:ext cx="3024928" cy="645044"/>
          </a:xfrm>
          <a:prstGeom prst="rect">
            <a:avLst/>
          </a:prstGeom>
        </p:spPr>
        <p:txBody>
          <a:bodyPr vert="horz" wrap="square" lIns="0" tIns="29206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5398" defTabSz="1828716">
              <a:lnSpc>
                <a:spcPct val="100000"/>
              </a:lnSpc>
              <a:spcBef>
                <a:spcPts val="228"/>
              </a:spcBef>
            </a:pPr>
            <a:r>
              <a:rPr lang="en-GB" sz="4000" spc="20" dirty="0">
                <a:solidFill>
                  <a:srgbClr val="005529"/>
                </a:solidFill>
                <a:cs typeface="Exo 2"/>
              </a:rPr>
              <a:t>LATVIJA</a:t>
            </a:r>
          </a:p>
        </p:txBody>
      </p:sp>
      <p:sp>
        <p:nvSpPr>
          <p:cNvPr id="14" name="object 35">
            <a:extLst>
              <a:ext uri="{FF2B5EF4-FFF2-40B4-BE49-F238E27FC236}">
                <a16:creationId xmlns:a16="http://schemas.microsoft.com/office/drawing/2014/main" id="{5091C165-7CC8-AD41-9D86-7D4C20EC884C}"/>
              </a:ext>
            </a:extLst>
          </p:cNvPr>
          <p:cNvSpPr txBox="1"/>
          <p:nvPr/>
        </p:nvSpPr>
        <p:spPr>
          <a:xfrm>
            <a:off x="18746531" y="10144365"/>
            <a:ext cx="4570668" cy="1624802"/>
          </a:xfrm>
          <a:prstGeom prst="rect">
            <a:avLst/>
          </a:prstGeom>
        </p:spPr>
        <p:txBody>
          <a:bodyPr vert="horz" wrap="square" lIns="0" tIns="31748" rIns="0" bIns="0" rtlCol="0">
            <a:spAutoFit/>
          </a:bodyPr>
          <a:lstStyle/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Nekustamā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īpašuma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attīstīšana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Vispārējā</a:t>
            </a: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 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būvniecība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Inženierbūvniecība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  <a:p>
            <a:pPr marL="401300" indent="-377172" algn="l" defTabSz="1828716">
              <a:spcBef>
                <a:spcPts val="250"/>
              </a:spcBef>
              <a:buFontTx/>
              <a:buChar char="•"/>
              <a:tabLst>
                <a:tab pos="402570" algn="l"/>
              </a:tabLst>
            </a:pPr>
            <a:r>
              <a:rPr lang="en-GB" spc="20" dirty="0">
                <a:solidFill>
                  <a:srgbClr val="24272C"/>
                </a:solidFill>
                <a:latin typeface="+mn-lt"/>
                <a:cs typeface="Exo2-Medium"/>
              </a:rPr>
              <a:t>PPP-</a:t>
            </a:r>
            <a:r>
              <a:rPr lang="en-GB" spc="20" dirty="0" err="1">
                <a:solidFill>
                  <a:srgbClr val="24272C"/>
                </a:solidFill>
                <a:latin typeface="+mn-lt"/>
                <a:cs typeface="Exo2-Medium"/>
              </a:rPr>
              <a:t>projekti</a:t>
            </a:r>
            <a:endParaRPr lang="en-GB" spc="20" dirty="0">
              <a:solidFill>
                <a:srgbClr val="24272C"/>
              </a:solidFill>
              <a:latin typeface="+mn-lt"/>
              <a:cs typeface="Exo2-Medium"/>
            </a:endParaRPr>
          </a:p>
        </p:txBody>
      </p:sp>
      <p:sp>
        <p:nvSpPr>
          <p:cNvPr id="15" name="object 36">
            <a:extLst>
              <a:ext uri="{FF2B5EF4-FFF2-40B4-BE49-F238E27FC236}">
                <a16:creationId xmlns:a16="http://schemas.microsoft.com/office/drawing/2014/main" id="{56946C7A-787A-57B7-5C8F-200DF5E11944}"/>
              </a:ext>
            </a:extLst>
          </p:cNvPr>
          <p:cNvSpPr txBox="1">
            <a:spLocks/>
          </p:cNvSpPr>
          <p:nvPr/>
        </p:nvSpPr>
        <p:spPr>
          <a:xfrm>
            <a:off x="18746530" y="9353219"/>
            <a:ext cx="3024928" cy="645044"/>
          </a:xfrm>
          <a:prstGeom prst="rect">
            <a:avLst/>
          </a:prstGeom>
        </p:spPr>
        <p:txBody>
          <a:bodyPr vert="horz" wrap="square" lIns="0" tIns="29206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5398" defTabSz="1828716">
              <a:lnSpc>
                <a:spcPct val="100000"/>
              </a:lnSpc>
              <a:spcBef>
                <a:spcPts val="228"/>
              </a:spcBef>
            </a:pPr>
            <a:r>
              <a:rPr lang="en-GB" sz="4000" spc="20" dirty="0">
                <a:solidFill>
                  <a:srgbClr val="005529"/>
                </a:solidFill>
                <a:cs typeface="Exo 2"/>
              </a:rPr>
              <a:t>LIETUVA</a:t>
            </a:r>
          </a:p>
        </p:txBody>
      </p:sp>
      <p:sp>
        <p:nvSpPr>
          <p:cNvPr id="17" name="Todays summary">
            <a:extLst>
              <a:ext uri="{FF2B5EF4-FFF2-40B4-BE49-F238E27FC236}">
                <a16:creationId xmlns:a16="http://schemas.microsoft.com/office/drawing/2014/main" id="{41B7AAE4-8A95-1A08-E83E-8C4375BD3CD7}"/>
              </a:ext>
            </a:extLst>
          </p:cNvPr>
          <p:cNvSpPr txBox="1">
            <a:spLocks/>
          </p:cNvSpPr>
          <p:nvPr/>
        </p:nvSpPr>
        <p:spPr>
          <a:xfrm>
            <a:off x="1910836" y="2203161"/>
            <a:ext cx="6928794" cy="2105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00" b="0" i="0" u="none" strike="noStrike" cap="none" spc="-232" baseline="0">
                <a:solidFill>
                  <a:srgbClr val="22522D"/>
                </a:solidFill>
                <a:uFillTx/>
                <a:latin typeface="Exo 2 Light"/>
                <a:ea typeface="Exo 2 Light"/>
                <a:cs typeface="Exo 2 Light"/>
                <a:sym typeface="Exo 2 Light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hangingPunct="1"/>
            <a:r>
              <a:rPr lang="lv-LV" sz="9000" dirty="0">
                <a:solidFill>
                  <a:srgbClr val="015429"/>
                </a:solidFill>
                <a:latin typeface="+mj-lt"/>
              </a:rPr>
              <a:t>MERKO EHITUS</a:t>
            </a:r>
          </a:p>
          <a:p>
            <a:pPr algn="ctr" hangingPunct="1"/>
            <a:r>
              <a:rPr lang="lv-LV" sz="9000" dirty="0">
                <a:solidFill>
                  <a:srgbClr val="015429"/>
                </a:solidFill>
                <a:latin typeface="+mj-lt"/>
              </a:rPr>
              <a:t>GRUPA</a:t>
            </a:r>
          </a:p>
        </p:txBody>
      </p:sp>
    </p:spTree>
    <p:extLst>
      <p:ext uri="{BB962C8B-B14F-4D97-AF65-F5344CB8AC3E}">
        <p14:creationId xmlns:p14="http://schemas.microsoft.com/office/powerpoint/2010/main" val="264104721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0EC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29753E8-8D54-DF7D-2866-1D68DF93EBBC}"/>
              </a:ext>
            </a:extLst>
          </p:cNvPr>
          <p:cNvSpPr txBox="1"/>
          <p:nvPr/>
        </p:nvSpPr>
        <p:spPr>
          <a:xfrm>
            <a:off x="3844670" y="4123562"/>
            <a:ext cx="2423862" cy="43474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3226"/>
              </a:lnSpc>
              <a:spcBef>
                <a:spcPts val="146"/>
              </a:spcBef>
            </a:pPr>
            <a:r>
              <a:rPr lang="lv-LV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Apgrozījums</a:t>
            </a:r>
            <a:r>
              <a:rPr sz="3200" spc="-42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LV" sz="3200" spc="18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€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5A8FE7B6-FA90-EC09-F7FF-F4688C3847E3}"/>
              </a:ext>
            </a:extLst>
          </p:cNvPr>
          <p:cNvSpPr/>
          <p:nvPr/>
        </p:nvSpPr>
        <p:spPr>
          <a:xfrm>
            <a:off x="2133770" y="4160980"/>
            <a:ext cx="1215264" cy="1125158"/>
          </a:xfrm>
          <a:custGeom>
            <a:avLst/>
            <a:gdLst/>
            <a:ahLst/>
            <a:cxnLst/>
            <a:rect l="l" t="t" r="r" b="b"/>
            <a:pathLst>
              <a:path w="1002029" h="927735">
                <a:moveTo>
                  <a:pt x="310838" y="388815"/>
                </a:moveTo>
                <a:lnTo>
                  <a:pt x="382116" y="391166"/>
                </a:lnTo>
                <a:lnTo>
                  <a:pt x="447550" y="397864"/>
                </a:lnTo>
                <a:lnTo>
                  <a:pt x="505272" y="408374"/>
                </a:lnTo>
                <a:lnTo>
                  <a:pt x="553417" y="422161"/>
                </a:lnTo>
                <a:lnTo>
                  <a:pt x="590118" y="438690"/>
                </a:lnTo>
                <a:lnTo>
                  <a:pt x="621719" y="477838"/>
                </a:lnTo>
                <a:lnTo>
                  <a:pt x="613507" y="498248"/>
                </a:lnTo>
                <a:lnTo>
                  <a:pt x="553417" y="533512"/>
                </a:lnTo>
                <a:lnTo>
                  <a:pt x="505272" y="547296"/>
                </a:lnTo>
                <a:lnTo>
                  <a:pt x="447550" y="557804"/>
                </a:lnTo>
                <a:lnTo>
                  <a:pt x="382116" y="564500"/>
                </a:lnTo>
                <a:lnTo>
                  <a:pt x="310838" y="566851"/>
                </a:lnTo>
                <a:lnTo>
                  <a:pt x="239576" y="564500"/>
                </a:lnTo>
                <a:lnTo>
                  <a:pt x="174154" y="557804"/>
                </a:lnTo>
                <a:lnTo>
                  <a:pt x="116438" y="547296"/>
                </a:lnTo>
                <a:lnTo>
                  <a:pt x="68298" y="533512"/>
                </a:lnTo>
                <a:lnTo>
                  <a:pt x="31599" y="516984"/>
                </a:lnTo>
                <a:lnTo>
                  <a:pt x="0" y="477838"/>
                </a:lnTo>
                <a:lnTo>
                  <a:pt x="8211" y="457428"/>
                </a:lnTo>
                <a:lnTo>
                  <a:pt x="68298" y="422161"/>
                </a:lnTo>
                <a:lnTo>
                  <a:pt x="116438" y="408374"/>
                </a:lnTo>
                <a:lnTo>
                  <a:pt x="174154" y="397864"/>
                </a:lnTo>
                <a:lnTo>
                  <a:pt x="239576" y="391166"/>
                </a:lnTo>
                <a:lnTo>
                  <a:pt x="310838" y="388815"/>
                </a:lnTo>
                <a:close/>
              </a:path>
              <a:path w="1002029" h="927735">
                <a:moveTo>
                  <a:pt x="616316" y="584516"/>
                </a:moveTo>
                <a:lnTo>
                  <a:pt x="570458" y="616902"/>
                </a:lnTo>
                <a:lnTo>
                  <a:pt x="532517" y="630329"/>
                </a:lnTo>
                <a:lnTo>
                  <a:pt x="486291" y="641417"/>
                </a:lnTo>
                <a:lnTo>
                  <a:pt x="433073" y="649795"/>
                </a:lnTo>
                <a:lnTo>
                  <a:pt x="374158" y="655094"/>
                </a:lnTo>
                <a:lnTo>
                  <a:pt x="310838" y="656943"/>
                </a:lnTo>
                <a:lnTo>
                  <a:pt x="247529" y="655094"/>
                </a:lnTo>
                <a:lnTo>
                  <a:pt x="188620" y="649795"/>
                </a:lnTo>
                <a:lnTo>
                  <a:pt x="135406" y="641417"/>
                </a:lnTo>
                <a:lnTo>
                  <a:pt x="89179" y="630329"/>
                </a:lnTo>
                <a:lnTo>
                  <a:pt x="51233" y="616902"/>
                </a:lnTo>
                <a:lnTo>
                  <a:pt x="22862" y="601508"/>
                </a:lnTo>
                <a:lnTo>
                  <a:pt x="5361" y="584516"/>
                </a:lnTo>
              </a:path>
              <a:path w="1002029" h="927735">
                <a:moveTo>
                  <a:pt x="616316" y="674597"/>
                </a:moveTo>
                <a:lnTo>
                  <a:pt x="570458" y="706992"/>
                </a:lnTo>
                <a:lnTo>
                  <a:pt x="532517" y="720423"/>
                </a:lnTo>
                <a:lnTo>
                  <a:pt x="486291" y="731514"/>
                </a:lnTo>
                <a:lnTo>
                  <a:pt x="433073" y="739895"/>
                </a:lnTo>
                <a:lnTo>
                  <a:pt x="374158" y="745196"/>
                </a:lnTo>
                <a:lnTo>
                  <a:pt x="310838" y="747045"/>
                </a:lnTo>
                <a:lnTo>
                  <a:pt x="247529" y="745196"/>
                </a:lnTo>
                <a:lnTo>
                  <a:pt x="188620" y="739895"/>
                </a:lnTo>
                <a:lnTo>
                  <a:pt x="135406" y="731514"/>
                </a:lnTo>
                <a:lnTo>
                  <a:pt x="89179" y="720423"/>
                </a:lnTo>
                <a:lnTo>
                  <a:pt x="51233" y="706992"/>
                </a:lnTo>
                <a:lnTo>
                  <a:pt x="22862" y="691593"/>
                </a:lnTo>
                <a:lnTo>
                  <a:pt x="5361" y="674597"/>
                </a:lnTo>
              </a:path>
              <a:path w="1002029" h="927735">
                <a:moveTo>
                  <a:pt x="616316" y="764688"/>
                </a:moveTo>
                <a:lnTo>
                  <a:pt x="570458" y="797079"/>
                </a:lnTo>
                <a:lnTo>
                  <a:pt x="532517" y="810510"/>
                </a:lnTo>
                <a:lnTo>
                  <a:pt x="486291" y="821602"/>
                </a:lnTo>
                <a:lnTo>
                  <a:pt x="433073" y="829985"/>
                </a:lnTo>
                <a:lnTo>
                  <a:pt x="374158" y="835287"/>
                </a:lnTo>
                <a:lnTo>
                  <a:pt x="310838" y="837136"/>
                </a:lnTo>
                <a:lnTo>
                  <a:pt x="247529" y="835287"/>
                </a:lnTo>
                <a:lnTo>
                  <a:pt x="188620" y="829985"/>
                </a:lnTo>
                <a:lnTo>
                  <a:pt x="135406" y="821602"/>
                </a:lnTo>
                <a:lnTo>
                  <a:pt x="89179" y="810510"/>
                </a:lnTo>
                <a:lnTo>
                  <a:pt x="51233" y="797079"/>
                </a:lnTo>
                <a:lnTo>
                  <a:pt x="22862" y="781682"/>
                </a:lnTo>
                <a:lnTo>
                  <a:pt x="5361" y="764688"/>
                </a:lnTo>
              </a:path>
              <a:path w="1002029" h="927735">
                <a:moveTo>
                  <a:pt x="616316" y="854780"/>
                </a:moveTo>
                <a:lnTo>
                  <a:pt x="570458" y="887180"/>
                </a:lnTo>
                <a:lnTo>
                  <a:pt x="532517" y="900610"/>
                </a:lnTo>
                <a:lnTo>
                  <a:pt x="486291" y="911700"/>
                </a:lnTo>
                <a:lnTo>
                  <a:pt x="433073" y="920080"/>
                </a:lnTo>
                <a:lnTo>
                  <a:pt x="374158" y="925379"/>
                </a:lnTo>
                <a:lnTo>
                  <a:pt x="310838" y="927228"/>
                </a:lnTo>
                <a:lnTo>
                  <a:pt x="247529" y="925379"/>
                </a:lnTo>
                <a:lnTo>
                  <a:pt x="188620" y="920080"/>
                </a:lnTo>
                <a:lnTo>
                  <a:pt x="135406" y="911700"/>
                </a:lnTo>
                <a:lnTo>
                  <a:pt x="89179" y="900610"/>
                </a:lnTo>
                <a:lnTo>
                  <a:pt x="51233" y="887180"/>
                </a:lnTo>
                <a:lnTo>
                  <a:pt x="22862" y="871780"/>
                </a:lnTo>
                <a:lnTo>
                  <a:pt x="5361" y="854780"/>
                </a:lnTo>
              </a:path>
              <a:path w="1002029" h="927735">
                <a:moveTo>
                  <a:pt x="690994" y="0"/>
                </a:moveTo>
                <a:lnTo>
                  <a:pt x="762271" y="2352"/>
                </a:lnTo>
                <a:lnTo>
                  <a:pt x="827703" y="9051"/>
                </a:lnTo>
                <a:lnTo>
                  <a:pt x="885424" y="19563"/>
                </a:lnTo>
                <a:lnTo>
                  <a:pt x="933567" y="33352"/>
                </a:lnTo>
                <a:lnTo>
                  <a:pt x="970266" y="49884"/>
                </a:lnTo>
                <a:lnTo>
                  <a:pt x="1001864" y="89033"/>
                </a:lnTo>
                <a:lnTo>
                  <a:pt x="993654" y="109443"/>
                </a:lnTo>
                <a:lnTo>
                  <a:pt x="933567" y="144707"/>
                </a:lnTo>
                <a:lnTo>
                  <a:pt x="885424" y="158491"/>
                </a:lnTo>
                <a:lnTo>
                  <a:pt x="827703" y="168999"/>
                </a:lnTo>
                <a:lnTo>
                  <a:pt x="762271" y="175696"/>
                </a:lnTo>
                <a:lnTo>
                  <a:pt x="690994" y="178046"/>
                </a:lnTo>
                <a:lnTo>
                  <a:pt x="619728" y="175696"/>
                </a:lnTo>
                <a:lnTo>
                  <a:pt x="554303" y="168999"/>
                </a:lnTo>
                <a:lnTo>
                  <a:pt x="496586" y="158491"/>
                </a:lnTo>
                <a:lnTo>
                  <a:pt x="448444" y="144707"/>
                </a:lnTo>
                <a:lnTo>
                  <a:pt x="411745" y="128179"/>
                </a:lnTo>
                <a:lnTo>
                  <a:pt x="380145" y="89033"/>
                </a:lnTo>
                <a:lnTo>
                  <a:pt x="388356" y="68622"/>
                </a:lnTo>
                <a:lnTo>
                  <a:pt x="448444" y="33352"/>
                </a:lnTo>
                <a:lnTo>
                  <a:pt x="496586" y="19563"/>
                </a:lnTo>
                <a:lnTo>
                  <a:pt x="554303" y="9051"/>
                </a:lnTo>
                <a:lnTo>
                  <a:pt x="619728" y="2352"/>
                </a:lnTo>
                <a:lnTo>
                  <a:pt x="690994" y="0"/>
                </a:lnTo>
                <a:close/>
              </a:path>
              <a:path w="1002029" h="927735">
                <a:moveTo>
                  <a:pt x="996461" y="195690"/>
                </a:moveTo>
                <a:lnTo>
                  <a:pt x="950610" y="228094"/>
                </a:lnTo>
                <a:lnTo>
                  <a:pt x="912671" y="241528"/>
                </a:lnTo>
                <a:lnTo>
                  <a:pt x="866446" y="252623"/>
                </a:lnTo>
                <a:lnTo>
                  <a:pt x="813229" y="261007"/>
                </a:lnTo>
                <a:lnTo>
                  <a:pt x="754314" y="266309"/>
                </a:lnTo>
                <a:lnTo>
                  <a:pt x="690994" y="268159"/>
                </a:lnTo>
                <a:lnTo>
                  <a:pt x="627672" y="266309"/>
                </a:lnTo>
                <a:lnTo>
                  <a:pt x="568760" y="261007"/>
                </a:lnTo>
                <a:lnTo>
                  <a:pt x="515547" y="252623"/>
                </a:lnTo>
                <a:lnTo>
                  <a:pt x="469326" y="241528"/>
                </a:lnTo>
                <a:lnTo>
                  <a:pt x="431386" y="228094"/>
                </a:lnTo>
                <a:lnTo>
                  <a:pt x="403019" y="212691"/>
                </a:lnTo>
                <a:lnTo>
                  <a:pt x="385517" y="195690"/>
                </a:lnTo>
              </a:path>
              <a:path w="1002029" h="927735">
                <a:moveTo>
                  <a:pt x="996461" y="285792"/>
                </a:moveTo>
                <a:lnTo>
                  <a:pt x="950610" y="318187"/>
                </a:lnTo>
                <a:lnTo>
                  <a:pt x="912671" y="331618"/>
                </a:lnTo>
                <a:lnTo>
                  <a:pt x="866446" y="342709"/>
                </a:lnTo>
                <a:lnTo>
                  <a:pt x="813229" y="351090"/>
                </a:lnTo>
                <a:lnTo>
                  <a:pt x="754314" y="356391"/>
                </a:lnTo>
                <a:lnTo>
                  <a:pt x="690994" y="358240"/>
                </a:lnTo>
                <a:lnTo>
                  <a:pt x="627672" y="356391"/>
                </a:lnTo>
                <a:lnTo>
                  <a:pt x="568760" y="351090"/>
                </a:lnTo>
                <a:lnTo>
                  <a:pt x="515547" y="342709"/>
                </a:lnTo>
                <a:lnTo>
                  <a:pt x="469326" y="331618"/>
                </a:lnTo>
                <a:lnTo>
                  <a:pt x="431386" y="318187"/>
                </a:lnTo>
                <a:lnTo>
                  <a:pt x="403019" y="302788"/>
                </a:lnTo>
                <a:lnTo>
                  <a:pt x="385517" y="285792"/>
                </a:lnTo>
              </a:path>
              <a:path w="1002029" h="927735">
                <a:moveTo>
                  <a:pt x="996461" y="375883"/>
                </a:moveTo>
                <a:lnTo>
                  <a:pt x="950610" y="408283"/>
                </a:lnTo>
                <a:lnTo>
                  <a:pt x="912671" y="421713"/>
                </a:lnTo>
                <a:lnTo>
                  <a:pt x="866446" y="432804"/>
                </a:lnTo>
                <a:lnTo>
                  <a:pt x="813229" y="441183"/>
                </a:lnTo>
                <a:lnTo>
                  <a:pt x="754314" y="446483"/>
                </a:lnTo>
                <a:lnTo>
                  <a:pt x="690994" y="448331"/>
                </a:lnTo>
                <a:lnTo>
                  <a:pt x="684576" y="448331"/>
                </a:lnTo>
                <a:lnTo>
                  <a:pt x="678146" y="448269"/>
                </a:lnTo>
                <a:lnTo>
                  <a:pt x="671801" y="448174"/>
                </a:lnTo>
              </a:path>
              <a:path w="1002029" h="927735">
                <a:moveTo>
                  <a:pt x="996461" y="465975"/>
                </a:moveTo>
                <a:lnTo>
                  <a:pt x="950610" y="498377"/>
                </a:lnTo>
                <a:lnTo>
                  <a:pt x="912671" y="511809"/>
                </a:lnTo>
                <a:lnTo>
                  <a:pt x="866446" y="522901"/>
                </a:lnTo>
                <a:lnTo>
                  <a:pt x="813229" y="531283"/>
                </a:lnTo>
                <a:lnTo>
                  <a:pt x="754314" y="536584"/>
                </a:lnTo>
                <a:lnTo>
                  <a:pt x="690994" y="538433"/>
                </a:lnTo>
                <a:lnTo>
                  <a:pt x="684576" y="538433"/>
                </a:lnTo>
                <a:lnTo>
                  <a:pt x="678146" y="538360"/>
                </a:lnTo>
                <a:lnTo>
                  <a:pt x="671801" y="538266"/>
                </a:lnTo>
              </a:path>
              <a:path w="1002029" h="927735">
                <a:moveTo>
                  <a:pt x="996461" y="556056"/>
                </a:moveTo>
                <a:lnTo>
                  <a:pt x="950610" y="588460"/>
                </a:lnTo>
                <a:lnTo>
                  <a:pt x="912671" y="601890"/>
                </a:lnTo>
                <a:lnTo>
                  <a:pt x="866446" y="612979"/>
                </a:lnTo>
                <a:lnTo>
                  <a:pt x="813229" y="621358"/>
                </a:lnTo>
                <a:lnTo>
                  <a:pt x="754314" y="626656"/>
                </a:lnTo>
                <a:lnTo>
                  <a:pt x="690994" y="628504"/>
                </a:lnTo>
                <a:lnTo>
                  <a:pt x="684576" y="628504"/>
                </a:lnTo>
                <a:lnTo>
                  <a:pt x="678146" y="628473"/>
                </a:lnTo>
                <a:lnTo>
                  <a:pt x="671801" y="628357"/>
                </a:lnTo>
              </a:path>
              <a:path w="1002029" h="927735">
                <a:moveTo>
                  <a:pt x="996461" y="646147"/>
                </a:moveTo>
                <a:lnTo>
                  <a:pt x="950610" y="678556"/>
                </a:lnTo>
                <a:lnTo>
                  <a:pt x="912671" y="691990"/>
                </a:lnTo>
                <a:lnTo>
                  <a:pt x="866446" y="703084"/>
                </a:lnTo>
                <a:lnTo>
                  <a:pt x="813229" y="711466"/>
                </a:lnTo>
                <a:lnTo>
                  <a:pt x="754314" y="716767"/>
                </a:lnTo>
                <a:lnTo>
                  <a:pt x="690994" y="718616"/>
                </a:lnTo>
                <a:lnTo>
                  <a:pt x="684576" y="718616"/>
                </a:lnTo>
                <a:lnTo>
                  <a:pt x="678146" y="718554"/>
                </a:lnTo>
                <a:lnTo>
                  <a:pt x="671801" y="718438"/>
                </a:lnTo>
              </a:path>
            </a:pathLst>
          </a:custGeom>
          <a:ln w="36522">
            <a:solidFill>
              <a:srgbClr val="00733D"/>
            </a:solidFill>
          </a:ln>
        </p:spPr>
        <p:txBody>
          <a:bodyPr wrap="square" lIns="0" tIns="0" rIns="0" bIns="0" rtlCol="0"/>
          <a:lstStyle/>
          <a:p>
            <a:endParaRPr sz="2184"/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96828AFE-E0D8-4414-53D2-F8BF539E7CA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035" y="10267929"/>
            <a:ext cx="1215264" cy="1338694"/>
          </a:xfrm>
          <a:prstGeom prst="rect">
            <a:avLst/>
          </a:prstGeom>
        </p:spPr>
      </p:pic>
      <p:grpSp>
        <p:nvGrpSpPr>
          <p:cNvPr id="18" name="object 18">
            <a:extLst>
              <a:ext uri="{FF2B5EF4-FFF2-40B4-BE49-F238E27FC236}">
                <a16:creationId xmlns:a16="http://schemas.microsoft.com/office/drawing/2014/main" id="{342B7E8D-0ACD-D3DE-A466-A3F81E9B5D77}"/>
              </a:ext>
            </a:extLst>
          </p:cNvPr>
          <p:cNvGrpSpPr/>
          <p:nvPr/>
        </p:nvGrpSpPr>
        <p:grpSpPr>
          <a:xfrm>
            <a:off x="9758971" y="10302745"/>
            <a:ext cx="1344646" cy="1301519"/>
            <a:chOff x="12666433" y="8379943"/>
            <a:chExt cx="1108710" cy="1073150"/>
          </a:xfrm>
        </p:grpSpPr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id="{832DF18B-4D46-939C-53EF-C4963B9F4363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17068" y="8490296"/>
              <a:ext cx="220129" cy="220328"/>
            </a:xfrm>
            <a:prstGeom prst="rect">
              <a:avLst/>
            </a:prstGeom>
          </p:spPr>
        </p:pic>
        <p:pic>
          <p:nvPicPr>
            <p:cNvPr id="20" name="object 20">
              <a:extLst>
                <a:ext uri="{FF2B5EF4-FFF2-40B4-BE49-F238E27FC236}">
                  <a16:creationId xmlns:a16="http://schemas.microsoft.com/office/drawing/2014/main" id="{9EBAF4DF-A36C-A9C7-552F-D8519CBC1202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831075" y="8489594"/>
              <a:ext cx="220129" cy="220338"/>
            </a:xfrm>
            <a:prstGeom prst="rect">
              <a:avLst/>
            </a:prstGeom>
          </p:spPr>
        </p:pic>
        <p:pic>
          <p:nvPicPr>
            <p:cNvPr id="21" name="object 21">
              <a:extLst>
                <a:ext uri="{FF2B5EF4-FFF2-40B4-BE49-F238E27FC236}">
                  <a16:creationId xmlns:a16="http://schemas.microsoft.com/office/drawing/2014/main" id="{316A5661-BAD3-AFE1-32EB-CDA1B2FDE750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09328" y="8379943"/>
              <a:ext cx="249573" cy="252568"/>
            </a:xfrm>
            <a:prstGeom prst="rect">
              <a:avLst/>
            </a:prstGeom>
          </p:spPr>
        </p:pic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4363F816-8C35-3948-F0EA-883C7D5517B7}"/>
                </a:ext>
              </a:extLst>
            </p:cNvPr>
            <p:cNvSpPr/>
            <p:nvPr/>
          </p:nvSpPr>
          <p:spPr>
            <a:xfrm>
              <a:off x="12679009" y="8628200"/>
              <a:ext cx="1083945" cy="812165"/>
            </a:xfrm>
            <a:custGeom>
              <a:avLst/>
              <a:gdLst/>
              <a:ahLst/>
              <a:cxnLst/>
              <a:rect l="l" t="t" r="r" b="b"/>
              <a:pathLst>
                <a:path w="1083944" h="812165">
                  <a:moveTo>
                    <a:pt x="683128" y="183384"/>
                  </a:moveTo>
                  <a:lnTo>
                    <a:pt x="716380" y="285954"/>
                  </a:lnTo>
                  <a:lnTo>
                    <a:pt x="734435" y="340668"/>
                  </a:lnTo>
                  <a:lnTo>
                    <a:pt x="750058" y="380415"/>
                  </a:lnTo>
                  <a:lnTo>
                    <a:pt x="789321" y="406196"/>
                  </a:lnTo>
                  <a:lnTo>
                    <a:pt x="806391" y="403566"/>
                  </a:lnTo>
                  <a:lnTo>
                    <a:pt x="819042" y="393052"/>
                  </a:lnTo>
                  <a:lnTo>
                    <a:pt x="824597" y="377814"/>
                  </a:lnTo>
                  <a:lnTo>
                    <a:pt x="825869" y="364093"/>
                  </a:lnTo>
                  <a:lnTo>
                    <a:pt x="825668" y="358133"/>
                  </a:lnTo>
                  <a:lnTo>
                    <a:pt x="778442" y="213165"/>
                  </a:lnTo>
                  <a:lnTo>
                    <a:pt x="752012" y="133194"/>
                  </a:lnTo>
                  <a:lnTo>
                    <a:pt x="736759" y="89737"/>
                  </a:lnTo>
                  <a:lnTo>
                    <a:pt x="701191" y="22859"/>
                  </a:lnTo>
                  <a:lnTo>
                    <a:pt x="650900" y="1086"/>
                  </a:lnTo>
                  <a:lnTo>
                    <a:pt x="556868" y="80"/>
                  </a:lnTo>
                  <a:lnTo>
                    <a:pt x="508943" y="0"/>
                  </a:lnTo>
                  <a:lnTo>
                    <a:pt x="479487" y="80"/>
                  </a:lnTo>
                  <a:lnTo>
                    <a:pt x="418950" y="8934"/>
                  </a:lnTo>
                  <a:lnTo>
                    <a:pt x="377800" y="45933"/>
                  </a:lnTo>
                  <a:lnTo>
                    <a:pt x="264785" y="352845"/>
                  </a:lnTo>
                  <a:lnTo>
                    <a:pt x="255311" y="373806"/>
                  </a:lnTo>
                  <a:lnTo>
                    <a:pt x="253388" y="386209"/>
                  </a:lnTo>
                  <a:lnTo>
                    <a:pt x="260130" y="394926"/>
                  </a:lnTo>
                  <a:lnTo>
                    <a:pt x="276648" y="404833"/>
                  </a:lnTo>
                  <a:lnTo>
                    <a:pt x="296940" y="409248"/>
                  </a:lnTo>
                  <a:lnTo>
                    <a:pt x="313262" y="403199"/>
                  </a:lnTo>
                  <a:lnTo>
                    <a:pt x="324138" y="394119"/>
                  </a:lnTo>
                  <a:lnTo>
                    <a:pt x="328092" y="389441"/>
                  </a:lnTo>
                  <a:lnTo>
                    <a:pt x="373959" y="280851"/>
                  </a:lnTo>
                  <a:lnTo>
                    <a:pt x="398139" y="224135"/>
                  </a:lnTo>
                  <a:lnTo>
                    <a:pt x="408636" y="200825"/>
                  </a:lnTo>
                  <a:lnTo>
                    <a:pt x="413450" y="192452"/>
                  </a:lnTo>
                  <a:lnTo>
                    <a:pt x="417701" y="189364"/>
                  </a:lnTo>
                  <a:lnTo>
                    <a:pt x="421010" y="191749"/>
                  </a:lnTo>
                  <a:lnTo>
                    <a:pt x="423157" y="195899"/>
                  </a:lnTo>
                  <a:lnTo>
                    <a:pt x="423921" y="198106"/>
                  </a:lnTo>
                  <a:lnTo>
                    <a:pt x="430507" y="516766"/>
                  </a:lnTo>
                  <a:lnTo>
                    <a:pt x="431146" y="768172"/>
                  </a:lnTo>
                  <a:lnTo>
                    <a:pt x="433187" y="792655"/>
                  </a:lnTo>
                  <a:lnTo>
                    <a:pt x="438990" y="805361"/>
                  </a:lnTo>
                  <a:lnTo>
                    <a:pt x="453167" y="810381"/>
                  </a:lnTo>
                  <a:lnTo>
                    <a:pt x="480328" y="811805"/>
                  </a:lnTo>
                  <a:lnTo>
                    <a:pt x="495210" y="810625"/>
                  </a:lnTo>
                  <a:lnTo>
                    <a:pt x="506906" y="806709"/>
                  </a:lnTo>
                  <a:lnTo>
                    <a:pt x="515794" y="800883"/>
                  </a:lnTo>
                  <a:lnTo>
                    <a:pt x="522253" y="793973"/>
                  </a:lnTo>
                  <a:lnTo>
                    <a:pt x="522253" y="449093"/>
                  </a:lnTo>
                  <a:lnTo>
                    <a:pt x="565592" y="449093"/>
                  </a:lnTo>
                  <a:lnTo>
                    <a:pt x="565592" y="798873"/>
                  </a:lnTo>
                  <a:lnTo>
                    <a:pt x="571849" y="803148"/>
                  </a:lnTo>
                  <a:lnTo>
                    <a:pt x="579515" y="806756"/>
                  </a:lnTo>
                  <a:lnTo>
                    <a:pt x="588729" y="809444"/>
                  </a:lnTo>
                  <a:lnTo>
                    <a:pt x="599633" y="810956"/>
                  </a:lnTo>
                  <a:lnTo>
                    <a:pt x="627051" y="804890"/>
                  </a:lnTo>
                  <a:lnTo>
                    <a:pt x="642166" y="788337"/>
                  </a:lnTo>
                  <a:lnTo>
                    <a:pt x="648587" y="771167"/>
                  </a:lnTo>
                  <a:lnTo>
                    <a:pt x="649925" y="763251"/>
                  </a:lnTo>
                  <a:lnTo>
                    <a:pt x="649925" y="516766"/>
                  </a:lnTo>
                  <a:lnTo>
                    <a:pt x="673400" y="186462"/>
                  </a:lnTo>
                  <a:lnTo>
                    <a:pt x="673502" y="180963"/>
                  </a:lnTo>
                  <a:lnTo>
                    <a:pt x="677004" y="180463"/>
                  </a:lnTo>
                  <a:lnTo>
                    <a:pt x="681135" y="182192"/>
                  </a:lnTo>
                  <a:lnTo>
                    <a:pt x="683128" y="183384"/>
                  </a:lnTo>
                  <a:close/>
                </a:path>
                <a:path w="1083944" h="812165">
                  <a:moveTo>
                    <a:pt x="736749" y="342887"/>
                  </a:moveTo>
                  <a:lnTo>
                    <a:pt x="739870" y="520442"/>
                  </a:lnTo>
                  <a:lnTo>
                    <a:pt x="740425" y="723985"/>
                  </a:lnTo>
                  <a:lnTo>
                    <a:pt x="742200" y="744991"/>
                  </a:lnTo>
                  <a:lnTo>
                    <a:pt x="747242" y="755893"/>
                  </a:lnTo>
                  <a:lnTo>
                    <a:pt x="759559" y="760202"/>
                  </a:lnTo>
                  <a:lnTo>
                    <a:pt x="783156" y="761429"/>
                  </a:lnTo>
                  <a:lnTo>
                    <a:pt x="796087" y="760417"/>
                  </a:lnTo>
                  <a:lnTo>
                    <a:pt x="806247" y="757054"/>
                  </a:lnTo>
                  <a:lnTo>
                    <a:pt x="813969" y="752051"/>
                  </a:lnTo>
                  <a:lnTo>
                    <a:pt x="819584" y="746121"/>
                  </a:lnTo>
                  <a:lnTo>
                    <a:pt x="819584" y="462360"/>
                  </a:lnTo>
                  <a:lnTo>
                    <a:pt x="857238" y="462360"/>
                  </a:lnTo>
                  <a:lnTo>
                    <a:pt x="857238" y="750330"/>
                  </a:lnTo>
                  <a:lnTo>
                    <a:pt x="862672" y="753997"/>
                  </a:lnTo>
                  <a:lnTo>
                    <a:pt x="869333" y="757092"/>
                  </a:lnTo>
                  <a:lnTo>
                    <a:pt x="877338" y="759398"/>
                  </a:lnTo>
                  <a:lnTo>
                    <a:pt x="886808" y="760696"/>
                  </a:lnTo>
                  <a:lnTo>
                    <a:pt x="910633" y="755492"/>
                  </a:lnTo>
                  <a:lnTo>
                    <a:pt x="923765" y="741286"/>
                  </a:lnTo>
                  <a:lnTo>
                    <a:pt x="929341" y="726550"/>
                  </a:lnTo>
                  <a:lnTo>
                    <a:pt x="930503" y="719755"/>
                  </a:lnTo>
                  <a:lnTo>
                    <a:pt x="930503" y="520442"/>
                  </a:lnTo>
                  <a:lnTo>
                    <a:pt x="950900" y="236963"/>
                  </a:lnTo>
                  <a:lnTo>
                    <a:pt x="947978" y="226754"/>
                  </a:lnTo>
                  <a:lnTo>
                    <a:pt x="959360" y="234325"/>
                  </a:lnTo>
                  <a:lnTo>
                    <a:pt x="988246" y="322352"/>
                  </a:lnTo>
                  <a:lnTo>
                    <a:pt x="1003931" y="369309"/>
                  </a:lnTo>
                  <a:lnTo>
                    <a:pt x="1025909" y="414794"/>
                  </a:lnTo>
                  <a:lnTo>
                    <a:pt x="1051610" y="425543"/>
                  </a:lnTo>
                  <a:lnTo>
                    <a:pt x="1066446" y="423282"/>
                  </a:lnTo>
                  <a:lnTo>
                    <a:pt x="1077438" y="414263"/>
                  </a:lnTo>
                  <a:lnTo>
                    <a:pt x="1082262" y="401188"/>
                  </a:lnTo>
                  <a:lnTo>
                    <a:pt x="1083365" y="389414"/>
                  </a:lnTo>
                  <a:lnTo>
                    <a:pt x="1083189" y="384299"/>
                  </a:lnTo>
                  <a:lnTo>
                    <a:pt x="1042157" y="259883"/>
                  </a:lnTo>
                  <a:lnTo>
                    <a:pt x="1019195" y="191249"/>
                  </a:lnTo>
                  <a:lnTo>
                    <a:pt x="1005945" y="153951"/>
                  </a:lnTo>
                  <a:lnTo>
                    <a:pt x="975044" y="96557"/>
                  </a:lnTo>
                  <a:lnTo>
                    <a:pt x="931347" y="77867"/>
                  </a:lnTo>
                  <a:lnTo>
                    <a:pt x="849649" y="77003"/>
                  </a:lnTo>
                  <a:lnTo>
                    <a:pt x="808012" y="76934"/>
                  </a:lnTo>
                  <a:lnTo>
                    <a:pt x="782422" y="77003"/>
                  </a:lnTo>
                  <a:lnTo>
                    <a:pt x="757366" y="77209"/>
                  </a:lnTo>
                  <a:lnTo>
                    <a:pt x="754477" y="77241"/>
                  </a:lnTo>
                  <a:lnTo>
                    <a:pt x="741472" y="76937"/>
                  </a:lnTo>
                  <a:lnTo>
                    <a:pt x="738718" y="77408"/>
                  </a:lnTo>
                </a:path>
                <a:path w="1083944" h="812165">
                  <a:moveTo>
                    <a:pt x="346636" y="77356"/>
                  </a:moveTo>
                  <a:lnTo>
                    <a:pt x="346546" y="76690"/>
                  </a:lnTo>
                  <a:lnTo>
                    <a:pt x="352148" y="76072"/>
                  </a:lnTo>
                  <a:lnTo>
                    <a:pt x="358866" y="75617"/>
                  </a:lnTo>
                  <a:lnTo>
                    <a:pt x="362122" y="75440"/>
                  </a:lnTo>
                  <a:lnTo>
                    <a:pt x="274316" y="75857"/>
                  </a:lnTo>
                  <a:lnTo>
                    <a:pt x="225177" y="76108"/>
                  </a:lnTo>
                  <a:lnTo>
                    <a:pt x="171374" y="76518"/>
                  </a:lnTo>
                  <a:lnTo>
                    <a:pt x="122222" y="99818"/>
                  </a:lnTo>
                  <a:lnTo>
                    <a:pt x="9902" y="379053"/>
                  </a:lnTo>
                  <a:lnTo>
                    <a:pt x="1670" y="397043"/>
                  </a:lnTo>
                  <a:lnTo>
                    <a:pt x="0" y="407689"/>
                  </a:lnTo>
                  <a:lnTo>
                    <a:pt x="5856" y="415173"/>
                  </a:lnTo>
                  <a:lnTo>
                    <a:pt x="20206" y="423680"/>
                  </a:lnTo>
                  <a:lnTo>
                    <a:pt x="37836" y="427470"/>
                  </a:lnTo>
                  <a:lnTo>
                    <a:pt x="52019" y="422281"/>
                  </a:lnTo>
                  <a:lnTo>
                    <a:pt x="61470" y="414491"/>
                  </a:lnTo>
                  <a:lnTo>
                    <a:pt x="64906" y="410477"/>
                  </a:lnTo>
                  <a:lnTo>
                    <a:pt x="104749" y="317278"/>
                  </a:lnTo>
                  <a:lnTo>
                    <a:pt x="125755" y="268601"/>
                  </a:lnTo>
                  <a:lnTo>
                    <a:pt x="134875" y="248596"/>
                  </a:lnTo>
                  <a:lnTo>
                    <a:pt x="139061" y="241414"/>
                  </a:lnTo>
                  <a:lnTo>
                    <a:pt x="144453" y="233330"/>
                  </a:lnTo>
                  <a:lnTo>
                    <a:pt x="148160" y="246262"/>
                  </a:lnTo>
                  <a:lnTo>
                    <a:pt x="153887" y="519751"/>
                  </a:lnTo>
                  <a:lnTo>
                    <a:pt x="154432" y="723284"/>
                  </a:lnTo>
                  <a:lnTo>
                    <a:pt x="156207" y="744295"/>
                  </a:lnTo>
                  <a:lnTo>
                    <a:pt x="161250" y="755199"/>
                  </a:lnTo>
                  <a:lnTo>
                    <a:pt x="173567" y="759506"/>
                  </a:lnTo>
                  <a:lnTo>
                    <a:pt x="197164" y="760728"/>
                  </a:lnTo>
                  <a:lnTo>
                    <a:pt x="210090" y="759717"/>
                  </a:lnTo>
                  <a:lnTo>
                    <a:pt x="220251" y="756357"/>
                  </a:lnTo>
                  <a:lnTo>
                    <a:pt x="227975" y="751358"/>
                  </a:lnTo>
                  <a:lnTo>
                    <a:pt x="233592" y="745430"/>
                  </a:lnTo>
                  <a:lnTo>
                    <a:pt x="233592" y="461669"/>
                  </a:lnTo>
                  <a:lnTo>
                    <a:pt x="271245" y="461669"/>
                  </a:lnTo>
                  <a:lnTo>
                    <a:pt x="271245" y="749629"/>
                  </a:lnTo>
                  <a:lnTo>
                    <a:pt x="276683" y="753296"/>
                  </a:lnTo>
                  <a:lnTo>
                    <a:pt x="283340" y="756394"/>
                  </a:lnTo>
                  <a:lnTo>
                    <a:pt x="291343" y="758700"/>
                  </a:lnTo>
                  <a:lnTo>
                    <a:pt x="300815" y="759995"/>
                  </a:lnTo>
                  <a:lnTo>
                    <a:pt x="324640" y="754790"/>
                  </a:lnTo>
                  <a:lnTo>
                    <a:pt x="337772" y="740584"/>
                  </a:lnTo>
                  <a:lnTo>
                    <a:pt x="343349" y="725848"/>
                  </a:lnTo>
                  <a:lnTo>
                    <a:pt x="344510" y="719054"/>
                  </a:lnTo>
                  <a:lnTo>
                    <a:pt x="344510" y="519751"/>
                  </a:lnTo>
                  <a:lnTo>
                    <a:pt x="358677" y="317903"/>
                  </a:lnTo>
                </a:path>
              </a:pathLst>
            </a:custGeom>
            <a:ln w="25151">
              <a:solidFill>
                <a:srgbClr val="00733D"/>
              </a:solidFill>
            </a:ln>
          </p:spPr>
          <p:txBody>
            <a:bodyPr wrap="square" lIns="0" tIns="0" rIns="0" bIns="0" rtlCol="0"/>
            <a:lstStyle/>
            <a:p>
              <a:endParaRPr sz="2184"/>
            </a:p>
          </p:txBody>
        </p:sp>
      </p:grpSp>
      <p:sp>
        <p:nvSpPr>
          <p:cNvPr id="4" name="object 12">
            <a:extLst>
              <a:ext uri="{FF2B5EF4-FFF2-40B4-BE49-F238E27FC236}">
                <a16:creationId xmlns:a16="http://schemas.microsoft.com/office/drawing/2014/main" id="{3201F086-B6C3-1CE6-FC98-82231E8F890D}"/>
              </a:ext>
            </a:extLst>
          </p:cNvPr>
          <p:cNvSpPr/>
          <p:nvPr/>
        </p:nvSpPr>
        <p:spPr>
          <a:xfrm>
            <a:off x="9673911" y="4217684"/>
            <a:ext cx="1215264" cy="1125158"/>
          </a:xfrm>
          <a:custGeom>
            <a:avLst/>
            <a:gdLst/>
            <a:ahLst/>
            <a:cxnLst/>
            <a:rect l="l" t="t" r="r" b="b"/>
            <a:pathLst>
              <a:path w="1002030" h="927735">
                <a:moveTo>
                  <a:pt x="310838" y="388815"/>
                </a:moveTo>
                <a:lnTo>
                  <a:pt x="382116" y="391166"/>
                </a:lnTo>
                <a:lnTo>
                  <a:pt x="447550" y="397864"/>
                </a:lnTo>
                <a:lnTo>
                  <a:pt x="505272" y="408374"/>
                </a:lnTo>
                <a:lnTo>
                  <a:pt x="553417" y="422161"/>
                </a:lnTo>
                <a:lnTo>
                  <a:pt x="590118" y="438690"/>
                </a:lnTo>
                <a:lnTo>
                  <a:pt x="621719" y="477838"/>
                </a:lnTo>
                <a:lnTo>
                  <a:pt x="613507" y="498248"/>
                </a:lnTo>
                <a:lnTo>
                  <a:pt x="553417" y="533512"/>
                </a:lnTo>
                <a:lnTo>
                  <a:pt x="505272" y="547296"/>
                </a:lnTo>
                <a:lnTo>
                  <a:pt x="447550" y="557804"/>
                </a:lnTo>
                <a:lnTo>
                  <a:pt x="382116" y="564500"/>
                </a:lnTo>
                <a:lnTo>
                  <a:pt x="310838" y="566851"/>
                </a:lnTo>
                <a:lnTo>
                  <a:pt x="239576" y="564500"/>
                </a:lnTo>
                <a:lnTo>
                  <a:pt x="174154" y="557804"/>
                </a:lnTo>
                <a:lnTo>
                  <a:pt x="116438" y="547296"/>
                </a:lnTo>
                <a:lnTo>
                  <a:pt x="68298" y="533512"/>
                </a:lnTo>
                <a:lnTo>
                  <a:pt x="31599" y="516984"/>
                </a:lnTo>
                <a:lnTo>
                  <a:pt x="0" y="477838"/>
                </a:lnTo>
                <a:lnTo>
                  <a:pt x="8211" y="457428"/>
                </a:lnTo>
                <a:lnTo>
                  <a:pt x="68298" y="422161"/>
                </a:lnTo>
                <a:lnTo>
                  <a:pt x="116438" y="408374"/>
                </a:lnTo>
                <a:lnTo>
                  <a:pt x="174154" y="397864"/>
                </a:lnTo>
                <a:lnTo>
                  <a:pt x="239576" y="391166"/>
                </a:lnTo>
                <a:lnTo>
                  <a:pt x="310838" y="388815"/>
                </a:lnTo>
                <a:close/>
              </a:path>
              <a:path w="1002030" h="927735">
                <a:moveTo>
                  <a:pt x="616316" y="584516"/>
                </a:moveTo>
                <a:lnTo>
                  <a:pt x="570458" y="616902"/>
                </a:lnTo>
                <a:lnTo>
                  <a:pt x="532517" y="630329"/>
                </a:lnTo>
                <a:lnTo>
                  <a:pt x="486291" y="641417"/>
                </a:lnTo>
                <a:lnTo>
                  <a:pt x="433073" y="649795"/>
                </a:lnTo>
                <a:lnTo>
                  <a:pt x="374158" y="655094"/>
                </a:lnTo>
                <a:lnTo>
                  <a:pt x="310838" y="656943"/>
                </a:lnTo>
                <a:lnTo>
                  <a:pt x="247530" y="655094"/>
                </a:lnTo>
                <a:lnTo>
                  <a:pt x="188622" y="649795"/>
                </a:lnTo>
                <a:lnTo>
                  <a:pt x="135409" y="641417"/>
                </a:lnTo>
                <a:lnTo>
                  <a:pt x="89183" y="630329"/>
                </a:lnTo>
                <a:lnTo>
                  <a:pt x="51237" y="616902"/>
                </a:lnTo>
                <a:lnTo>
                  <a:pt x="22866" y="601508"/>
                </a:lnTo>
                <a:lnTo>
                  <a:pt x="5361" y="584516"/>
                </a:lnTo>
              </a:path>
              <a:path w="1002030" h="927735">
                <a:moveTo>
                  <a:pt x="616316" y="674597"/>
                </a:moveTo>
                <a:lnTo>
                  <a:pt x="570458" y="706992"/>
                </a:lnTo>
                <a:lnTo>
                  <a:pt x="532517" y="720423"/>
                </a:lnTo>
                <a:lnTo>
                  <a:pt x="486291" y="731514"/>
                </a:lnTo>
                <a:lnTo>
                  <a:pt x="433073" y="739895"/>
                </a:lnTo>
                <a:lnTo>
                  <a:pt x="374158" y="745196"/>
                </a:lnTo>
                <a:lnTo>
                  <a:pt x="310838" y="747045"/>
                </a:lnTo>
                <a:lnTo>
                  <a:pt x="247530" y="745196"/>
                </a:lnTo>
                <a:lnTo>
                  <a:pt x="188622" y="739895"/>
                </a:lnTo>
                <a:lnTo>
                  <a:pt x="135409" y="731514"/>
                </a:lnTo>
                <a:lnTo>
                  <a:pt x="89183" y="720423"/>
                </a:lnTo>
                <a:lnTo>
                  <a:pt x="51237" y="706992"/>
                </a:lnTo>
                <a:lnTo>
                  <a:pt x="22866" y="691593"/>
                </a:lnTo>
                <a:lnTo>
                  <a:pt x="5361" y="674597"/>
                </a:lnTo>
              </a:path>
              <a:path w="1002030" h="927735">
                <a:moveTo>
                  <a:pt x="616316" y="764688"/>
                </a:moveTo>
                <a:lnTo>
                  <a:pt x="570458" y="797079"/>
                </a:lnTo>
                <a:lnTo>
                  <a:pt x="532517" y="810510"/>
                </a:lnTo>
                <a:lnTo>
                  <a:pt x="486291" y="821602"/>
                </a:lnTo>
                <a:lnTo>
                  <a:pt x="433073" y="829985"/>
                </a:lnTo>
                <a:lnTo>
                  <a:pt x="374158" y="835287"/>
                </a:lnTo>
                <a:lnTo>
                  <a:pt x="310838" y="837136"/>
                </a:lnTo>
                <a:lnTo>
                  <a:pt x="247530" y="835287"/>
                </a:lnTo>
                <a:lnTo>
                  <a:pt x="188622" y="829985"/>
                </a:lnTo>
                <a:lnTo>
                  <a:pt x="135409" y="821602"/>
                </a:lnTo>
                <a:lnTo>
                  <a:pt x="89183" y="810510"/>
                </a:lnTo>
                <a:lnTo>
                  <a:pt x="51237" y="797079"/>
                </a:lnTo>
                <a:lnTo>
                  <a:pt x="22866" y="781682"/>
                </a:lnTo>
                <a:lnTo>
                  <a:pt x="5361" y="764688"/>
                </a:lnTo>
              </a:path>
              <a:path w="1002030" h="927735">
                <a:moveTo>
                  <a:pt x="616316" y="854780"/>
                </a:moveTo>
                <a:lnTo>
                  <a:pt x="570458" y="887180"/>
                </a:lnTo>
                <a:lnTo>
                  <a:pt x="532517" y="900610"/>
                </a:lnTo>
                <a:lnTo>
                  <a:pt x="486291" y="911700"/>
                </a:lnTo>
                <a:lnTo>
                  <a:pt x="433073" y="920080"/>
                </a:lnTo>
                <a:lnTo>
                  <a:pt x="374158" y="925379"/>
                </a:lnTo>
                <a:lnTo>
                  <a:pt x="310838" y="927228"/>
                </a:lnTo>
                <a:lnTo>
                  <a:pt x="247530" y="925379"/>
                </a:lnTo>
                <a:lnTo>
                  <a:pt x="188622" y="920080"/>
                </a:lnTo>
                <a:lnTo>
                  <a:pt x="135409" y="911700"/>
                </a:lnTo>
                <a:lnTo>
                  <a:pt x="89183" y="900610"/>
                </a:lnTo>
                <a:lnTo>
                  <a:pt x="51237" y="887180"/>
                </a:lnTo>
                <a:lnTo>
                  <a:pt x="22866" y="871780"/>
                </a:lnTo>
                <a:lnTo>
                  <a:pt x="5361" y="854780"/>
                </a:lnTo>
              </a:path>
              <a:path w="1002030" h="927735">
                <a:moveTo>
                  <a:pt x="690994" y="0"/>
                </a:moveTo>
                <a:lnTo>
                  <a:pt x="762271" y="2352"/>
                </a:lnTo>
                <a:lnTo>
                  <a:pt x="827703" y="9051"/>
                </a:lnTo>
                <a:lnTo>
                  <a:pt x="885424" y="19563"/>
                </a:lnTo>
                <a:lnTo>
                  <a:pt x="933567" y="33352"/>
                </a:lnTo>
                <a:lnTo>
                  <a:pt x="970266" y="49884"/>
                </a:lnTo>
                <a:lnTo>
                  <a:pt x="1001864" y="89033"/>
                </a:lnTo>
                <a:lnTo>
                  <a:pt x="993654" y="109443"/>
                </a:lnTo>
                <a:lnTo>
                  <a:pt x="933567" y="144707"/>
                </a:lnTo>
                <a:lnTo>
                  <a:pt x="885424" y="158491"/>
                </a:lnTo>
                <a:lnTo>
                  <a:pt x="827703" y="168999"/>
                </a:lnTo>
                <a:lnTo>
                  <a:pt x="762271" y="175696"/>
                </a:lnTo>
                <a:lnTo>
                  <a:pt x="690994" y="178046"/>
                </a:lnTo>
                <a:lnTo>
                  <a:pt x="619728" y="175696"/>
                </a:lnTo>
                <a:lnTo>
                  <a:pt x="554303" y="168999"/>
                </a:lnTo>
                <a:lnTo>
                  <a:pt x="496586" y="158491"/>
                </a:lnTo>
                <a:lnTo>
                  <a:pt x="448444" y="144707"/>
                </a:lnTo>
                <a:lnTo>
                  <a:pt x="411745" y="128179"/>
                </a:lnTo>
                <a:lnTo>
                  <a:pt x="380145" y="89033"/>
                </a:lnTo>
                <a:lnTo>
                  <a:pt x="388356" y="68622"/>
                </a:lnTo>
                <a:lnTo>
                  <a:pt x="448444" y="33352"/>
                </a:lnTo>
                <a:lnTo>
                  <a:pt x="496586" y="19563"/>
                </a:lnTo>
                <a:lnTo>
                  <a:pt x="554303" y="9051"/>
                </a:lnTo>
                <a:lnTo>
                  <a:pt x="619728" y="2352"/>
                </a:lnTo>
                <a:lnTo>
                  <a:pt x="690994" y="0"/>
                </a:lnTo>
                <a:close/>
              </a:path>
              <a:path w="1002030" h="927735">
                <a:moveTo>
                  <a:pt x="996461" y="195690"/>
                </a:moveTo>
                <a:lnTo>
                  <a:pt x="950615" y="228094"/>
                </a:lnTo>
                <a:lnTo>
                  <a:pt x="912675" y="241528"/>
                </a:lnTo>
                <a:lnTo>
                  <a:pt x="866449" y="252623"/>
                </a:lnTo>
                <a:lnTo>
                  <a:pt x="813231" y="261007"/>
                </a:lnTo>
                <a:lnTo>
                  <a:pt x="754315" y="266309"/>
                </a:lnTo>
                <a:lnTo>
                  <a:pt x="690994" y="268159"/>
                </a:lnTo>
                <a:lnTo>
                  <a:pt x="627672" y="266309"/>
                </a:lnTo>
                <a:lnTo>
                  <a:pt x="568760" y="261007"/>
                </a:lnTo>
                <a:lnTo>
                  <a:pt x="515547" y="252623"/>
                </a:lnTo>
                <a:lnTo>
                  <a:pt x="469326" y="241528"/>
                </a:lnTo>
                <a:lnTo>
                  <a:pt x="431386" y="228094"/>
                </a:lnTo>
                <a:lnTo>
                  <a:pt x="403019" y="212691"/>
                </a:lnTo>
                <a:lnTo>
                  <a:pt x="385517" y="195690"/>
                </a:lnTo>
              </a:path>
              <a:path w="1002030" h="927735">
                <a:moveTo>
                  <a:pt x="996461" y="285792"/>
                </a:moveTo>
                <a:lnTo>
                  <a:pt x="950615" y="318187"/>
                </a:lnTo>
                <a:lnTo>
                  <a:pt x="912675" y="331618"/>
                </a:lnTo>
                <a:lnTo>
                  <a:pt x="866449" y="342709"/>
                </a:lnTo>
                <a:lnTo>
                  <a:pt x="813231" y="351090"/>
                </a:lnTo>
                <a:lnTo>
                  <a:pt x="754315" y="356391"/>
                </a:lnTo>
                <a:lnTo>
                  <a:pt x="690994" y="358240"/>
                </a:lnTo>
                <a:lnTo>
                  <a:pt x="627672" y="356391"/>
                </a:lnTo>
                <a:lnTo>
                  <a:pt x="568760" y="351090"/>
                </a:lnTo>
                <a:lnTo>
                  <a:pt x="515547" y="342709"/>
                </a:lnTo>
                <a:lnTo>
                  <a:pt x="469326" y="331618"/>
                </a:lnTo>
                <a:lnTo>
                  <a:pt x="431386" y="318187"/>
                </a:lnTo>
                <a:lnTo>
                  <a:pt x="403019" y="302788"/>
                </a:lnTo>
                <a:lnTo>
                  <a:pt x="385517" y="285792"/>
                </a:lnTo>
              </a:path>
              <a:path w="1002030" h="927735">
                <a:moveTo>
                  <a:pt x="996461" y="375883"/>
                </a:moveTo>
                <a:lnTo>
                  <a:pt x="950615" y="408283"/>
                </a:lnTo>
                <a:lnTo>
                  <a:pt x="912675" y="421713"/>
                </a:lnTo>
                <a:lnTo>
                  <a:pt x="866449" y="432804"/>
                </a:lnTo>
                <a:lnTo>
                  <a:pt x="813231" y="441183"/>
                </a:lnTo>
                <a:lnTo>
                  <a:pt x="754315" y="446483"/>
                </a:lnTo>
                <a:lnTo>
                  <a:pt x="690994" y="448331"/>
                </a:lnTo>
                <a:lnTo>
                  <a:pt x="684576" y="448331"/>
                </a:lnTo>
                <a:lnTo>
                  <a:pt x="678146" y="448269"/>
                </a:lnTo>
                <a:lnTo>
                  <a:pt x="671801" y="448174"/>
                </a:lnTo>
              </a:path>
              <a:path w="1002030" h="927735">
                <a:moveTo>
                  <a:pt x="996461" y="465975"/>
                </a:moveTo>
                <a:lnTo>
                  <a:pt x="950615" y="498377"/>
                </a:lnTo>
                <a:lnTo>
                  <a:pt x="912675" y="511809"/>
                </a:lnTo>
                <a:lnTo>
                  <a:pt x="866449" y="522901"/>
                </a:lnTo>
                <a:lnTo>
                  <a:pt x="813231" y="531283"/>
                </a:lnTo>
                <a:lnTo>
                  <a:pt x="754315" y="536584"/>
                </a:lnTo>
                <a:lnTo>
                  <a:pt x="690994" y="538433"/>
                </a:lnTo>
                <a:lnTo>
                  <a:pt x="684576" y="538433"/>
                </a:lnTo>
                <a:lnTo>
                  <a:pt x="678146" y="538360"/>
                </a:lnTo>
                <a:lnTo>
                  <a:pt x="671801" y="538266"/>
                </a:lnTo>
              </a:path>
              <a:path w="1002030" h="927735">
                <a:moveTo>
                  <a:pt x="996461" y="556056"/>
                </a:moveTo>
                <a:lnTo>
                  <a:pt x="950615" y="588460"/>
                </a:lnTo>
                <a:lnTo>
                  <a:pt x="912675" y="601890"/>
                </a:lnTo>
                <a:lnTo>
                  <a:pt x="866449" y="612979"/>
                </a:lnTo>
                <a:lnTo>
                  <a:pt x="813231" y="621358"/>
                </a:lnTo>
                <a:lnTo>
                  <a:pt x="754315" y="626656"/>
                </a:lnTo>
                <a:lnTo>
                  <a:pt x="690994" y="628504"/>
                </a:lnTo>
                <a:lnTo>
                  <a:pt x="684576" y="628504"/>
                </a:lnTo>
                <a:lnTo>
                  <a:pt x="678146" y="628473"/>
                </a:lnTo>
                <a:lnTo>
                  <a:pt x="671801" y="628357"/>
                </a:lnTo>
              </a:path>
              <a:path w="1002030" h="927735">
                <a:moveTo>
                  <a:pt x="996461" y="646147"/>
                </a:moveTo>
                <a:lnTo>
                  <a:pt x="950615" y="678556"/>
                </a:lnTo>
                <a:lnTo>
                  <a:pt x="912675" y="691990"/>
                </a:lnTo>
                <a:lnTo>
                  <a:pt x="866449" y="703084"/>
                </a:lnTo>
                <a:lnTo>
                  <a:pt x="813231" y="711466"/>
                </a:lnTo>
                <a:lnTo>
                  <a:pt x="754315" y="716767"/>
                </a:lnTo>
                <a:lnTo>
                  <a:pt x="690994" y="718616"/>
                </a:lnTo>
                <a:lnTo>
                  <a:pt x="684576" y="718616"/>
                </a:lnTo>
                <a:lnTo>
                  <a:pt x="678146" y="718554"/>
                </a:lnTo>
                <a:lnTo>
                  <a:pt x="671801" y="718438"/>
                </a:lnTo>
              </a:path>
            </a:pathLst>
          </a:custGeom>
          <a:ln w="36522">
            <a:solidFill>
              <a:srgbClr val="00733D"/>
            </a:solidFill>
          </a:ln>
        </p:spPr>
        <p:txBody>
          <a:bodyPr wrap="square" lIns="0" tIns="0" rIns="0" bIns="0" rtlCol="0"/>
          <a:lstStyle/>
          <a:p>
            <a:endParaRPr sz="2184"/>
          </a:p>
        </p:txBody>
      </p:sp>
      <p:sp>
        <p:nvSpPr>
          <p:cNvPr id="31" name="object 5">
            <a:extLst>
              <a:ext uri="{FF2B5EF4-FFF2-40B4-BE49-F238E27FC236}">
                <a16:creationId xmlns:a16="http://schemas.microsoft.com/office/drawing/2014/main" id="{646F4AC3-1320-9846-AA28-3458A066E2E4}"/>
              </a:ext>
            </a:extLst>
          </p:cNvPr>
          <p:cNvSpPr txBox="1"/>
          <p:nvPr/>
        </p:nvSpPr>
        <p:spPr>
          <a:xfrm>
            <a:off x="3830869" y="4615850"/>
            <a:ext cx="2423862" cy="95142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7156"/>
              </a:lnSpc>
            </a:pPr>
            <a:r>
              <a:rPr lang="et-EE" sz="6246" spc="18" dirty="0">
                <a:solidFill>
                  <a:srgbClr val="00733D"/>
                </a:solidFill>
                <a:latin typeface="Lovelace" pitchFamily="2" charset="0"/>
                <a:cs typeface="Exo2-Light"/>
              </a:rPr>
              <a:t>539</a:t>
            </a:r>
            <a:r>
              <a:rPr lang="en-GB" sz="6246" spc="18" dirty="0">
                <a:solidFill>
                  <a:srgbClr val="00733D"/>
                </a:solidFill>
                <a:latin typeface="Lovelace" pitchFamily="2" charset="0"/>
                <a:cs typeface="Exo2-Light"/>
              </a:rPr>
              <a:t>M</a:t>
            </a:r>
            <a:endParaRPr sz="6246" dirty="0">
              <a:latin typeface="Lovelace" pitchFamily="2" charset="0"/>
              <a:cs typeface="Exo2-Light"/>
            </a:endParaRPr>
          </a:p>
        </p:txBody>
      </p:sp>
      <p:sp>
        <p:nvSpPr>
          <p:cNvPr id="32" name="object 5">
            <a:extLst>
              <a:ext uri="{FF2B5EF4-FFF2-40B4-BE49-F238E27FC236}">
                <a16:creationId xmlns:a16="http://schemas.microsoft.com/office/drawing/2014/main" id="{F3C8E930-ED90-6209-ED2B-9520D9CE3964}"/>
              </a:ext>
            </a:extLst>
          </p:cNvPr>
          <p:cNvSpPr txBox="1"/>
          <p:nvPr/>
        </p:nvSpPr>
        <p:spPr>
          <a:xfrm>
            <a:off x="11493066" y="4212993"/>
            <a:ext cx="4619607" cy="434804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3226"/>
              </a:lnSpc>
              <a:spcBef>
                <a:spcPts val="146"/>
              </a:spcBef>
            </a:pP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Pašu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kapitāla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atdeve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(2023)</a:t>
            </a:r>
            <a:endParaRPr lang="en-GB" sz="3200" spc="18" dirty="0">
              <a:solidFill>
                <a:schemeClr val="bg2">
                  <a:lumMod val="1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" name="object 5">
            <a:extLst>
              <a:ext uri="{FF2B5EF4-FFF2-40B4-BE49-F238E27FC236}">
                <a16:creationId xmlns:a16="http://schemas.microsoft.com/office/drawing/2014/main" id="{EA463D00-B375-2BA8-832B-89F182CD3648}"/>
              </a:ext>
            </a:extLst>
          </p:cNvPr>
          <p:cNvSpPr txBox="1"/>
          <p:nvPr/>
        </p:nvSpPr>
        <p:spPr>
          <a:xfrm>
            <a:off x="11493067" y="4728658"/>
            <a:ext cx="2611716" cy="95142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7156"/>
              </a:lnSpc>
            </a:pPr>
            <a:r>
              <a:rPr lang="lv-LV" sz="6246" spc="18" dirty="0">
                <a:solidFill>
                  <a:srgbClr val="00733D"/>
                </a:solidFill>
                <a:latin typeface="Lovelace" pitchFamily="2" charset="0"/>
                <a:cs typeface="Exo2-Light"/>
              </a:rPr>
              <a:t>23.4%</a:t>
            </a:r>
            <a:endParaRPr sz="6246" dirty="0">
              <a:latin typeface="Lovelace" pitchFamily="2" charset="0"/>
              <a:cs typeface="Exo2-Light"/>
            </a:endParaRPr>
          </a:p>
        </p:txBody>
      </p:sp>
      <p:sp>
        <p:nvSpPr>
          <p:cNvPr id="35" name="object 12">
            <a:extLst>
              <a:ext uri="{FF2B5EF4-FFF2-40B4-BE49-F238E27FC236}">
                <a16:creationId xmlns:a16="http://schemas.microsoft.com/office/drawing/2014/main" id="{B1294EC7-8EB5-CE52-52C2-9C7DD528C3E0}"/>
              </a:ext>
            </a:extLst>
          </p:cNvPr>
          <p:cNvSpPr/>
          <p:nvPr/>
        </p:nvSpPr>
        <p:spPr>
          <a:xfrm>
            <a:off x="9774223" y="7172019"/>
            <a:ext cx="1215264" cy="1125158"/>
          </a:xfrm>
          <a:custGeom>
            <a:avLst/>
            <a:gdLst/>
            <a:ahLst/>
            <a:cxnLst/>
            <a:rect l="l" t="t" r="r" b="b"/>
            <a:pathLst>
              <a:path w="1002030" h="927735">
                <a:moveTo>
                  <a:pt x="310838" y="388815"/>
                </a:moveTo>
                <a:lnTo>
                  <a:pt x="382116" y="391166"/>
                </a:lnTo>
                <a:lnTo>
                  <a:pt x="447550" y="397864"/>
                </a:lnTo>
                <a:lnTo>
                  <a:pt x="505272" y="408374"/>
                </a:lnTo>
                <a:lnTo>
                  <a:pt x="553417" y="422161"/>
                </a:lnTo>
                <a:lnTo>
                  <a:pt x="590118" y="438690"/>
                </a:lnTo>
                <a:lnTo>
                  <a:pt x="621719" y="477838"/>
                </a:lnTo>
                <a:lnTo>
                  <a:pt x="613507" y="498248"/>
                </a:lnTo>
                <a:lnTo>
                  <a:pt x="553417" y="533512"/>
                </a:lnTo>
                <a:lnTo>
                  <a:pt x="505272" y="547296"/>
                </a:lnTo>
                <a:lnTo>
                  <a:pt x="447550" y="557804"/>
                </a:lnTo>
                <a:lnTo>
                  <a:pt x="382116" y="564500"/>
                </a:lnTo>
                <a:lnTo>
                  <a:pt x="310838" y="566851"/>
                </a:lnTo>
                <a:lnTo>
                  <a:pt x="239576" y="564500"/>
                </a:lnTo>
                <a:lnTo>
                  <a:pt x="174154" y="557804"/>
                </a:lnTo>
                <a:lnTo>
                  <a:pt x="116438" y="547296"/>
                </a:lnTo>
                <a:lnTo>
                  <a:pt x="68298" y="533512"/>
                </a:lnTo>
                <a:lnTo>
                  <a:pt x="31599" y="516984"/>
                </a:lnTo>
                <a:lnTo>
                  <a:pt x="0" y="477838"/>
                </a:lnTo>
                <a:lnTo>
                  <a:pt x="8211" y="457428"/>
                </a:lnTo>
                <a:lnTo>
                  <a:pt x="68298" y="422161"/>
                </a:lnTo>
                <a:lnTo>
                  <a:pt x="116438" y="408374"/>
                </a:lnTo>
                <a:lnTo>
                  <a:pt x="174154" y="397864"/>
                </a:lnTo>
                <a:lnTo>
                  <a:pt x="239576" y="391166"/>
                </a:lnTo>
                <a:lnTo>
                  <a:pt x="310838" y="388815"/>
                </a:lnTo>
                <a:close/>
              </a:path>
              <a:path w="1002030" h="927735">
                <a:moveTo>
                  <a:pt x="616316" y="584516"/>
                </a:moveTo>
                <a:lnTo>
                  <a:pt x="570458" y="616902"/>
                </a:lnTo>
                <a:lnTo>
                  <a:pt x="532517" y="630329"/>
                </a:lnTo>
                <a:lnTo>
                  <a:pt x="486291" y="641417"/>
                </a:lnTo>
                <a:lnTo>
                  <a:pt x="433073" y="649795"/>
                </a:lnTo>
                <a:lnTo>
                  <a:pt x="374158" y="655094"/>
                </a:lnTo>
                <a:lnTo>
                  <a:pt x="310838" y="656943"/>
                </a:lnTo>
                <a:lnTo>
                  <a:pt x="247530" y="655094"/>
                </a:lnTo>
                <a:lnTo>
                  <a:pt x="188622" y="649795"/>
                </a:lnTo>
                <a:lnTo>
                  <a:pt x="135409" y="641417"/>
                </a:lnTo>
                <a:lnTo>
                  <a:pt x="89183" y="630329"/>
                </a:lnTo>
                <a:lnTo>
                  <a:pt x="51237" y="616902"/>
                </a:lnTo>
                <a:lnTo>
                  <a:pt x="22866" y="601508"/>
                </a:lnTo>
                <a:lnTo>
                  <a:pt x="5361" y="584516"/>
                </a:lnTo>
              </a:path>
              <a:path w="1002030" h="927735">
                <a:moveTo>
                  <a:pt x="616316" y="674597"/>
                </a:moveTo>
                <a:lnTo>
                  <a:pt x="570458" y="706992"/>
                </a:lnTo>
                <a:lnTo>
                  <a:pt x="532517" y="720423"/>
                </a:lnTo>
                <a:lnTo>
                  <a:pt x="486291" y="731514"/>
                </a:lnTo>
                <a:lnTo>
                  <a:pt x="433073" y="739895"/>
                </a:lnTo>
                <a:lnTo>
                  <a:pt x="374158" y="745196"/>
                </a:lnTo>
                <a:lnTo>
                  <a:pt x="310838" y="747045"/>
                </a:lnTo>
                <a:lnTo>
                  <a:pt x="247530" y="745196"/>
                </a:lnTo>
                <a:lnTo>
                  <a:pt x="188622" y="739895"/>
                </a:lnTo>
                <a:lnTo>
                  <a:pt x="135409" y="731514"/>
                </a:lnTo>
                <a:lnTo>
                  <a:pt x="89183" y="720423"/>
                </a:lnTo>
                <a:lnTo>
                  <a:pt x="51237" y="706992"/>
                </a:lnTo>
                <a:lnTo>
                  <a:pt x="22866" y="691593"/>
                </a:lnTo>
                <a:lnTo>
                  <a:pt x="5361" y="674597"/>
                </a:lnTo>
              </a:path>
              <a:path w="1002030" h="927735">
                <a:moveTo>
                  <a:pt x="616316" y="764688"/>
                </a:moveTo>
                <a:lnTo>
                  <a:pt x="570458" y="797079"/>
                </a:lnTo>
                <a:lnTo>
                  <a:pt x="532517" y="810510"/>
                </a:lnTo>
                <a:lnTo>
                  <a:pt x="486291" y="821602"/>
                </a:lnTo>
                <a:lnTo>
                  <a:pt x="433073" y="829985"/>
                </a:lnTo>
                <a:lnTo>
                  <a:pt x="374158" y="835287"/>
                </a:lnTo>
                <a:lnTo>
                  <a:pt x="310838" y="837136"/>
                </a:lnTo>
                <a:lnTo>
                  <a:pt x="247530" y="835287"/>
                </a:lnTo>
                <a:lnTo>
                  <a:pt x="188622" y="829985"/>
                </a:lnTo>
                <a:lnTo>
                  <a:pt x="135409" y="821602"/>
                </a:lnTo>
                <a:lnTo>
                  <a:pt x="89183" y="810510"/>
                </a:lnTo>
                <a:lnTo>
                  <a:pt x="51237" y="797079"/>
                </a:lnTo>
                <a:lnTo>
                  <a:pt x="22866" y="781682"/>
                </a:lnTo>
                <a:lnTo>
                  <a:pt x="5361" y="764688"/>
                </a:lnTo>
              </a:path>
              <a:path w="1002030" h="927735">
                <a:moveTo>
                  <a:pt x="616316" y="854780"/>
                </a:moveTo>
                <a:lnTo>
                  <a:pt x="570458" y="887180"/>
                </a:lnTo>
                <a:lnTo>
                  <a:pt x="532517" y="900610"/>
                </a:lnTo>
                <a:lnTo>
                  <a:pt x="486291" y="911700"/>
                </a:lnTo>
                <a:lnTo>
                  <a:pt x="433073" y="920080"/>
                </a:lnTo>
                <a:lnTo>
                  <a:pt x="374158" y="925379"/>
                </a:lnTo>
                <a:lnTo>
                  <a:pt x="310838" y="927228"/>
                </a:lnTo>
                <a:lnTo>
                  <a:pt x="247530" y="925379"/>
                </a:lnTo>
                <a:lnTo>
                  <a:pt x="188622" y="920080"/>
                </a:lnTo>
                <a:lnTo>
                  <a:pt x="135409" y="911700"/>
                </a:lnTo>
                <a:lnTo>
                  <a:pt x="89183" y="900610"/>
                </a:lnTo>
                <a:lnTo>
                  <a:pt x="51237" y="887180"/>
                </a:lnTo>
                <a:lnTo>
                  <a:pt x="22866" y="871780"/>
                </a:lnTo>
                <a:lnTo>
                  <a:pt x="5361" y="854780"/>
                </a:lnTo>
              </a:path>
              <a:path w="1002030" h="927735">
                <a:moveTo>
                  <a:pt x="690994" y="0"/>
                </a:moveTo>
                <a:lnTo>
                  <a:pt x="762271" y="2352"/>
                </a:lnTo>
                <a:lnTo>
                  <a:pt x="827703" y="9051"/>
                </a:lnTo>
                <a:lnTo>
                  <a:pt x="885424" y="19563"/>
                </a:lnTo>
                <a:lnTo>
                  <a:pt x="933567" y="33352"/>
                </a:lnTo>
                <a:lnTo>
                  <a:pt x="970266" y="49884"/>
                </a:lnTo>
                <a:lnTo>
                  <a:pt x="1001864" y="89033"/>
                </a:lnTo>
                <a:lnTo>
                  <a:pt x="993654" y="109443"/>
                </a:lnTo>
                <a:lnTo>
                  <a:pt x="933567" y="144707"/>
                </a:lnTo>
                <a:lnTo>
                  <a:pt x="885424" y="158491"/>
                </a:lnTo>
                <a:lnTo>
                  <a:pt x="827703" y="168999"/>
                </a:lnTo>
                <a:lnTo>
                  <a:pt x="762271" y="175696"/>
                </a:lnTo>
                <a:lnTo>
                  <a:pt x="690994" y="178046"/>
                </a:lnTo>
                <a:lnTo>
                  <a:pt x="619728" y="175696"/>
                </a:lnTo>
                <a:lnTo>
                  <a:pt x="554303" y="168999"/>
                </a:lnTo>
                <a:lnTo>
                  <a:pt x="496586" y="158491"/>
                </a:lnTo>
                <a:lnTo>
                  <a:pt x="448444" y="144707"/>
                </a:lnTo>
                <a:lnTo>
                  <a:pt x="411745" y="128179"/>
                </a:lnTo>
                <a:lnTo>
                  <a:pt x="380145" y="89033"/>
                </a:lnTo>
                <a:lnTo>
                  <a:pt x="388356" y="68622"/>
                </a:lnTo>
                <a:lnTo>
                  <a:pt x="448444" y="33352"/>
                </a:lnTo>
                <a:lnTo>
                  <a:pt x="496586" y="19563"/>
                </a:lnTo>
                <a:lnTo>
                  <a:pt x="554303" y="9051"/>
                </a:lnTo>
                <a:lnTo>
                  <a:pt x="619728" y="2352"/>
                </a:lnTo>
                <a:lnTo>
                  <a:pt x="690994" y="0"/>
                </a:lnTo>
                <a:close/>
              </a:path>
              <a:path w="1002030" h="927735">
                <a:moveTo>
                  <a:pt x="996461" y="195690"/>
                </a:moveTo>
                <a:lnTo>
                  <a:pt x="950615" y="228094"/>
                </a:lnTo>
                <a:lnTo>
                  <a:pt x="912675" y="241528"/>
                </a:lnTo>
                <a:lnTo>
                  <a:pt x="866449" y="252623"/>
                </a:lnTo>
                <a:lnTo>
                  <a:pt x="813231" y="261007"/>
                </a:lnTo>
                <a:lnTo>
                  <a:pt x="754315" y="266309"/>
                </a:lnTo>
                <a:lnTo>
                  <a:pt x="690994" y="268159"/>
                </a:lnTo>
                <a:lnTo>
                  <a:pt x="627672" y="266309"/>
                </a:lnTo>
                <a:lnTo>
                  <a:pt x="568760" y="261007"/>
                </a:lnTo>
                <a:lnTo>
                  <a:pt x="515547" y="252623"/>
                </a:lnTo>
                <a:lnTo>
                  <a:pt x="469326" y="241528"/>
                </a:lnTo>
                <a:lnTo>
                  <a:pt x="431386" y="228094"/>
                </a:lnTo>
                <a:lnTo>
                  <a:pt x="403019" y="212691"/>
                </a:lnTo>
                <a:lnTo>
                  <a:pt x="385517" y="195690"/>
                </a:lnTo>
              </a:path>
              <a:path w="1002030" h="927735">
                <a:moveTo>
                  <a:pt x="996461" y="285792"/>
                </a:moveTo>
                <a:lnTo>
                  <a:pt x="950615" y="318187"/>
                </a:lnTo>
                <a:lnTo>
                  <a:pt x="912675" y="331618"/>
                </a:lnTo>
                <a:lnTo>
                  <a:pt x="866449" y="342709"/>
                </a:lnTo>
                <a:lnTo>
                  <a:pt x="813231" y="351090"/>
                </a:lnTo>
                <a:lnTo>
                  <a:pt x="754315" y="356391"/>
                </a:lnTo>
                <a:lnTo>
                  <a:pt x="690994" y="358240"/>
                </a:lnTo>
                <a:lnTo>
                  <a:pt x="627672" y="356391"/>
                </a:lnTo>
                <a:lnTo>
                  <a:pt x="568760" y="351090"/>
                </a:lnTo>
                <a:lnTo>
                  <a:pt x="515547" y="342709"/>
                </a:lnTo>
                <a:lnTo>
                  <a:pt x="469326" y="331618"/>
                </a:lnTo>
                <a:lnTo>
                  <a:pt x="431386" y="318187"/>
                </a:lnTo>
                <a:lnTo>
                  <a:pt x="403019" y="302788"/>
                </a:lnTo>
                <a:lnTo>
                  <a:pt x="385517" y="285792"/>
                </a:lnTo>
              </a:path>
              <a:path w="1002030" h="927735">
                <a:moveTo>
                  <a:pt x="996461" y="375883"/>
                </a:moveTo>
                <a:lnTo>
                  <a:pt x="950615" y="408283"/>
                </a:lnTo>
                <a:lnTo>
                  <a:pt x="912675" y="421713"/>
                </a:lnTo>
                <a:lnTo>
                  <a:pt x="866449" y="432804"/>
                </a:lnTo>
                <a:lnTo>
                  <a:pt x="813231" y="441183"/>
                </a:lnTo>
                <a:lnTo>
                  <a:pt x="754315" y="446483"/>
                </a:lnTo>
                <a:lnTo>
                  <a:pt x="690994" y="448331"/>
                </a:lnTo>
                <a:lnTo>
                  <a:pt x="684576" y="448331"/>
                </a:lnTo>
                <a:lnTo>
                  <a:pt x="678146" y="448269"/>
                </a:lnTo>
                <a:lnTo>
                  <a:pt x="671801" y="448174"/>
                </a:lnTo>
              </a:path>
              <a:path w="1002030" h="927735">
                <a:moveTo>
                  <a:pt x="996461" y="465975"/>
                </a:moveTo>
                <a:lnTo>
                  <a:pt x="950615" y="498377"/>
                </a:lnTo>
                <a:lnTo>
                  <a:pt x="912675" y="511809"/>
                </a:lnTo>
                <a:lnTo>
                  <a:pt x="866449" y="522901"/>
                </a:lnTo>
                <a:lnTo>
                  <a:pt x="813231" y="531283"/>
                </a:lnTo>
                <a:lnTo>
                  <a:pt x="754315" y="536584"/>
                </a:lnTo>
                <a:lnTo>
                  <a:pt x="690994" y="538433"/>
                </a:lnTo>
                <a:lnTo>
                  <a:pt x="684576" y="538433"/>
                </a:lnTo>
                <a:lnTo>
                  <a:pt x="678146" y="538360"/>
                </a:lnTo>
                <a:lnTo>
                  <a:pt x="671801" y="538266"/>
                </a:lnTo>
              </a:path>
              <a:path w="1002030" h="927735">
                <a:moveTo>
                  <a:pt x="996461" y="556056"/>
                </a:moveTo>
                <a:lnTo>
                  <a:pt x="950615" y="588460"/>
                </a:lnTo>
                <a:lnTo>
                  <a:pt x="912675" y="601890"/>
                </a:lnTo>
                <a:lnTo>
                  <a:pt x="866449" y="612979"/>
                </a:lnTo>
                <a:lnTo>
                  <a:pt x="813231" y="621358"/>
                </a:lnTo>
                <a:lnTo>
                  <a:pt x="754315" y="626656"/>
                </a:lnTo>
                <a:lnTo>
                  <a:pt x="690994" y="628504"/>
                </a:lnTo>
                <a:lnTo>
                  <a:pt x="684576" y="628504"/>
                </a:lnTo>
                <a:lnTo>
                  <a:pt x="678146" y="628473"/>
                </a:lnTo>
                <a:lnTo>
                  <a:pt x="671801" y="628357"/>
                </a:lnTo>
              </a:path>
              <a:path w="1002030" h="927735">
                <a:moveTo>
                  <a:pt x="996461" y="646147"/>
                </a:moveTo>
                <a:lnTo>
                  <a:pt x="950615" y="678556"/>
                </a:lnTo>
                <a:lnTo>
                  <a:pt x="912675" y="691990"/>
                </a:lnTo>
                <a:lnTo>
                  <a:pt x="866449" y="703084"/>
                </a:lnTo>
                <a:lnTo>
                  <a:pt x="813231" y="711466"/>
                </a:lnTo>
                <a:lnTo>
                  <a:pt x="754315" y="716767"/>
                </a:lnTo>
                <a:lnTo>
                  <a:pt x="690994" y="718616"/>
                </a:lnTo>
                <a:lnTo>
                  <a:pt x="684576" y="718616"/>
                </a:lnTo>
                <a:lnTo>
                  <a:pt x="678146" y="718554"/>
                </a:lnTo>
                <a:lnTo>
                  <a:pt x="671801" y="718438"/>
                </a:lnTo>
              </a:path>
            </a:pathLst>
          </a:custGeom>
          <a:ln w="36522">
            <a:solidFill>
              <a:srgbClr val="00733D"/>
            </a:solidFill>
          </a:ln>
        </p:spPr>
        <p:txBody>
          <a:bodyPr wrap="square" lIns="0" tIns="0" rIns="0" bIns="0" rtlCol="0"/>
          <a:lstStyle/>
          <a:p>
            <a:endParaRPr sz="2184"/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id="{35CD812F-6F7B-A1CA-57FC-39DDBB8C3074}"/>
              </a:ext>
            </a:extLst>
          </p:cNvPr>
          <p:cNvSpPr txBox="1"/>
          <p:nvPr/>
        </p:nvSpPr>
        <p:spPr>
          <a:xfrm>
            <a:off x="11471322" y="6729767"/>
            <a:ext cx="4619607" cy="845109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3226"/>
              </a:lnSpc>
              <a:spcBef>
                <a:spcPts val="146"/>
              </a:spcBef>
            </a:pP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Jauno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noslēgto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būvniecības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līgumu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vērtība</a:t>
            </a:r>
            <a:r>
              <a:rPr lang="en-GB" sz="3200" spc="18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€</a:t>
            </a:r>
          </a:p>
        </p:txBody>
      </p:sp>
      <p:sp>
        <p:nvSpPr>
          <p:cNvPr id="37" name="object 5">
            <a:extLst>
              <a:ext uri="{FF2B5EF4-FFF2-40B4-BE49-F238E27FC236}">
                <a16:creationId xmlns:a16="http://schemas.microsoft.com/office/drawing/2014/main" id="{C2BA3F3D-B730-A1FC-80AA-E1603E98A644}"/>
              </a:ext>
            </a:extLst>
          </p:cNvPr>
          <p:cNvSpPr txBox="1"/>
          <p:nvPr/>
        </p:nvSpPr>
        <p:spPr>
          <a:xfrm>
            <a:off x="11471322" y="7789559"/>
            <a:ext cx="2611716" cy="95142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7156"/>
              </a:lnSpc>
            </a:pPr>
            <a:r>
              <a:rPr lang="lv-LV" sz="6246" spc="18" dirty="0">
                <a:solidFill>
                  <a:srgbClr val="00733D"/>
                </a:solidFill>
                <a:latin typeface="Lovelace" pitchFamily="2" charset="0"/>
                <a:cs typeface="Exo2-Light"/>
              </a:rPr>
              <a:t>338 M</a:t>
            </a:r>
            <a:endParaRPr sz="6246" dirty="0">
              <a:latin typeface="Lovelace" pitchFamily="2" charset="0"/>
              <a:cs typeface="Exo2-Light"/>
            </a:endParaRPr>
          </a:p>
        </p:txBody>
      </p:sp>
      <p:sp>
        <p:nvSpPr>
          <p:cNvPr id="38" name="object 5">
            <a:extLst>
              <a:ext uri="{FF2B5EF4-FFF2-40B4-BE49-F238E27FC236}">
                <a16:creationId xmlns:a16="http://schemas.microsoft.com/office/drawing/2014/main" id="{51CB4B1F-E77E-3A7C-EE5D-243D7087FE74}"/>
              </a:ext>
            </a:extLst>
          </p:cNvPr>
          <p:cNvSpPr txBox="1"/>
          <p:nvPr/>
        </p:nvSpPr>
        <p:spPr>
          <a:xfrm>
            <a:off x="3844670" y="7169620"/>
            <a:ext cx="1998277" cy="43474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3226"/>
              </a:lnSpc>
              <a:spcBef>
                <a:spcPts val="146"/>
              </a:spcBef>
            </a:pP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Net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peļņa</a:t>
            </a:r>
            <a:r>
              <a:rPr lang="en-GB" sz="3200" spc="-42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18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€</a:t>
            </a: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1E7203AA-5E11-F432-18E0-DDC710660EB5}"/>
              </a:ext>
            </a:extLst>
          </p:cNvPr>
          <p:cNvSpPr/>
          <p:nvPr/>
        </p:nvSpPr>
        <p:spPr>
          <a:xfrm>
            <a:off x="2137315" y="7226698"/>
            <a:ext cx="1215264" cy="1125158"/>
          </a:xfrm>
          <a:custGeom>
            <a:avLst/>
            <a:gdLst/>
            <a:ahLst/>
            <a:cxnLst/>
            <a:rect l="l" t="t" r="r" b="b"/>
            <a:pathLst>
              <a:path w="1002029" h="927735">
                <a:moveTo>
                  <a:pt x="310838" y="388815"/>
                </a:moveTo>
                <a:lnTo>
                  <a:pt x="382116" y="391166"/>
                </a:lnTo>
                <a:lnTo>
                  <a:pt x="447550" y="397864"/>
                </a:lnTo>
                <a:lnTo>
                  <a:pt x="505272" y="408374"/>
                </a:lnTo>
                <a:lnTo>
                  <a:pt x="553417" y="422161"/>
                </a:lnTo>
                <a:lnTo>
                  <a:pt x="590118" y="438690"/>
                </a:lnTo>
                <a:lnTo>
                  <a:pt x="621719" y="477838"/>
                </a:lnTo>
                <a:lnTo>
                  <a:pt x="613507" y="498248"/>
                </a:lnTo>
                <a:lnTo>
                  <a:pt x="553417" y="533512"/>
                </a:lnTo>
                <a:lnTo>
                  <a:pt x="505272" y="547296"/>
                </a:lnTo>
                <a:lnTo>
                  <a:pt x="447550" y="557804"/>
                </a:lnTo>
                <a:lnTo>
                  <a:pt x="382116" y="564500"/>
                </a:lnTo>
                <a:lnTo>
                  <a:pt x="310838" y="566851"/>
                </a:lnTo>
                <a:lnTo>
                  <a:pt x="239576" y="564500"/>
                </a:lnTo>
                <a:lnTo>
                  <a:pt x="174154" y="557804"/>
                </a:lnTo>
                <a:lnTo>
                  <a:pt x="116438" y="547296"/>
                </a:lnTo>
                <a:lnTo>
                  <a:pt x="68298" y="533512"/>
                </a:lnTo>
                <a:lnTo>
                  <a:pt x="31599" y="516984"/>
                </a:lnTo>
                <a:lnTo>
                  <a:pt x="0" y="477838"/>
                </a:lnTo>
                <a:lnTo>
                  <a:pt x="8211" y="457428"/>
                </a:lnTo>
                <a:lnTo>
                  <a:pt x="68298" y="422161"/>
                </a:lnTo>
                <a:lnTo>
                  <a:pt x="116438" y="408374"/>
                </a:lnTo>
                <a:lnTo>
                  <a:pt x="174154" y="397864"/>
                </a:lnTo>
                <a:lnTo>
                  <a:pt x="239576" y="391166"/>
                </a:lnTo>
                <a:lnTo>
                  <a:pt x="310838" y="388815"/>
                </a:lnTo>
                <a:close/>
              </a:path>
              <a:path w="1002029" h="927735">
                <a:moveTo>
                  <a:pt x="616316" y="584516"/>
                </a:moveTo>
                <a:lnTo>
                  <a:pt x="570458" y="616902"/>
                </a:lnTo>
                <a:lnTo>
                  <a:pt x="532517" y="630329"/>
                </a:lnTo>
                <a:lnTo>
                  <a:pt x="486291" y="641417"/>
                </a:lnTo>
                <a:lnTo>
                  <a:pt x="433073" y="649795"/>
                </a:lnTo>
                <a:lnTo>
                  <a:pt x="374158" y="655094"/>
                </a:lnTo>
                <a:lnTo>
                  <a:pt x="310838" y="656943"/>
                </a:lnTo>
                <a:lnTo>
                  <a:pt x="247529" y="655094"/>
                </a:lnTo>
                <a:lnTo>
                  <a:pt x="188620" y="649795"/>
                </a:lnTo>
                <a:lnTo>
                  <a:pt x="135406" y="641417"/>
                </a:lnTo>
                <a:lnTo>
                  <a:pt x="89179" y="630329"/>
                </a:lnTo>
                <a:lnTo>
                  <a:pt x="51233" y="616902"/>
                </a:lnTo>
                <a:lnTo>
                  <a:pt x="22862" y="601508"/>
                </a:lnTo>
                <a:lnTo>
                  <a:pt x="5361" y="584516"/>
                </a:lnTo>
              </a:path>
              <a:path w="1002029" h="927735">
                <a:moveTo>
                  <a:pt x="616316" y="674597"/>
                </a:moveTo>
                <a:lnTo>
                  <a:pt x="570458" y="706992"/>
                </a:lnTo>
                <a:lnTo>
                  <a:pt x="532517" y="720423"/>
                </a:lnTo>
                <a:lnTo>
                  <a:pt x="486291" y="731514"/>
                </a:lnTo>
                <a:lnTo>
                  <a:pt x="433073" y="739895"/>
                </a:lnTo>
                <a:lnTo>
                  <a:pt x="374158" y="745196"/>
                </a:lnTo>
                <a:lnTo>
                  <a:pt x="310838" y="747045"/>
                </a:lnTo>
                <a:lnTo>
                  <a:pt x="247529" y="745196"/>
                </a:lnTo>
                <a:lnTo>
                  <a:pt x="188620" y="739895"/>
                </a:lnTo>
                <a:lnTo>
                  <a:pt x="135406" y="731514"/>
                </a:lnTo>
                <a:lnTo>
                  <a:pt x="89179" y="720423"/>
                </a:lnTo>
                <a:lnTo>
                  <a:pt x="51233" y="706992"/>
                </a:lnTo>
                <a:lnTo>
                  <a:pt x="22862" y="691593"/>
                </a:lnTo>
                <a:lnTo>
                  <a:pt x="5361" y="674597"/>
                </a:lnTo>
              </a:path>
              <a:path w="1002029" h="927735">
                <a:moveTo>
                  <a:pt x="616316" y="764688"/>
                </a:moveTo>
                <a:lnTo>
                  <a:pt x="570458" y="797079"/>
                </a:lnTo>
                <a:lnTo>
                  <a:pt x="532517" y="810510"/>
                </a:lnTo>
                <a:lnTo>
                  <a:pt x="486291" y="821602"/>
                </a:lnTo>
                <a:lnTo>
                  <a:pt x="433073" y="829985"/>
                </a:lnTo>
                <a:lnTo>
                  <a:pt x="374158" y="835287"/>
                </a:lnTo>
                <a:lnTo>
                  <a:pt x="310838" y="837136"/>
                </a:lnTo>
                <a:lnTo>
                  <a:pt x="247529" y="835287"/>
                </a:lnTo>
                <a:lnTo>
                  <a:pt x="188620" y="829985"/>
                </a:lnTo>
                <a:lnTo>
                  <a:pt x="135406" y="821602"/>
                </a:lnTo>
                <a:lnTo>
                  <a:pt x="89179" y="810510"/>
                </a:lnTo>
                <a:lnTo>
                  <a:pt x="51233" y="797079"/>
                </a:lnTo>
                <a:lnTo>
                  <a:pt x="22862" y="781682"/>
                </a:lnTo>
                <a:lnTo>
                  <a:pt x="5361" y="764688"/>
                </a:lnTo>
              </a:path>
              <a:path w="1002029" h="927735">
                <a:moveTo>
                  <a:pt x="616316" y="854780"/>
                </a:moveTo>
                <a:lnTo>
                  <a:pt x="570458" y="887180"/>
                </a:lnTo>
                <a:lnTo>
                  <a:pt x="532517" y="900610"/>
                </a:lnTo>
                <a:lnTo>
                  <a:pt x="486291" y="911700"/>
                </a:lnTo>
                <a:lnTo>
                  <a:pt x="433073" y="920080"/>
                </a:lnTo>
                <a:lnTo>
                  <a:pt x="374158" y="925379"/>
                </a:lnTo>
                <a:lnTo>
                  <a:pt x="310838" y="927228"/>
                </a:lnTo>
                <a:lnTo>
                  <a:pt x="247529" y="925379"/>
                </a:lnTo>
                <a:lnTo>
                  <a:pt x="188620" y="920080"/>
                </a:lnTo>
                <a:lnTo>
                  <a:pt x="135406" y="911700"/>
                </a:lnTo>
                <a:lnTo>
                  <a:pt x="89179" y="900610"/>
                </a:lnTo>
                <a:lnTo>
                  <a:pt x="51233" y="887180"/>
                </a:lnTo>
                <a:lnTo>
                  <a:pt x="22862" y="871780"/>
                </a:lnTo>
                <a:lnTo>
                  <a:pt x="5361" y="854780"/>
                </a:lnTo>
              </a:path>
              <a:path w="1002029" h="927735">
                <a:moveTo>
                  <a:pt x="690994" y="0"/>
                </a:moveTo>
                <a:lnTo>
                  <a:pt x="762271" y="2352"/>
                </a:lnTo>
                <a:lnTo>
                  <a:pt x="827703" y="9051"/>
                </a:lnTo>
                <a:lnTo>
                  <a:pt x="885424" y="19563"/>
                </a:lnTo>
                <a:lnTo>
                  <a:pt x="933567" y="33352"/>
                </a:lnTo>
                <a:lnTo>
                  <a:pt x="970266" y="49884"/>
                </a:lnTo>
                <a:lnTo>
                  <a:pt x="1001864" y="89033"/>
                </a:lnTo>
                <a:lnTo>
                  <a:pt x="993654" y="109443"/>
                </a:lnTo>
                <a:lnTo>
                  <a:pt x="933567" y="144707"/>
                </a:lnTo>
                <a:lnTo>
                  <a:pt x="885424" y="158491"/>
                </a:lnTo>
                <a:lnTo>
                  <a:pt x="827703" y="168999"/>
                </a:lnTo>
                <a:lnTo>
                  <a:pt x="762271" y="175696"/>
                </a:lnTo>
                <a:lnTo>
                  <a:pt x="690994" y="178046"/>
                </a:lnTo>
                <a:lnTo>
                  <a:pt x="619728" y="175696"/>
                </a:lnTo>
                <a:lnTo>
                  <a:pt x="554303" y="168999"/>
                </a:lnTo>
                <a:lnTo>
                  <a:pt x="496586" y="158491"/>
                </a:lnTo>
                <a:lnTo>
                  <a:pt x="448444" y="144707"/>
                </a:lnTo>
                <a:lnTo>
                  <a:pt x="411745" y="128179"/>
                </a:lnTo>
                <a:lnTo>
                  <a:pt x="380145" y="89033"/>
                </a:lnTo>
                <a:lnTo>
                  <a:pt x="388356" y="68622"/>
                </a:lnTo>
                <a:lnTo>
                  <a:pt x="448444" y="33352"/>
                </a:lnTo>
                <a:lnTo>
                  <a:pt x="496586" y="19563"/>
                </a:lnTo>
                <a:lnTo>
                  <a:pt x="554303" y="9051"/>
                </a:lnTo>
                <a:lnTo>
                  <a:pt x="619728" y="2352"/>
                </a:lnTo>
                <a:lnTo>
                  <a:pt x="690994" y="0"/>
                </a:lnTo>
                <a:close/>
              </a:path>
              <a:path w="1002029" h="927735">
                <a:moveTo>
                  <a:pt x="996461" y="195690"/>
                </a:moveTo>
                <a:lnTo>
                  <a:pt x="950610" y="228094"/>
                </a:lnTo>
                <a:lnTo>
                  <a:pt x="912671" y="241528"/>
                </a:lnTo>
                <a:lnTo>
                  <a:pt x="866446" y="252623"/>
                </a:lnTo>
                <a:lnTo>
                  <a:pt x="813229" y="261007"/>
                </a:lnTo>
                <a:lnTo>
                  <a:pt x="754314" y="266309"/>
                </a:lnTo>
                <a:lnTo>
                  <a:pt x="690994" y="268159"/>
                </a:lnTo>
                <a:lnTo>
                  <a:pt x="627672" y="266309"/>
                </a:lnTo>
                <a:lnTo>
                  <a:pt x="568760" y="261007"/>
                </a:lnTo>
                <a:lnTo>
                  <a:pt x="515547" y="252623"/>
                </a:lnTo>
                <a:lnTo>
                  <a:pt x="469326" y="241528"/>
                </a:lnTo>
                <a:lnTo>
                  <a:pt x="431386" y="228094"/>
                </a:lnTo>
                <a:lnTo>
                  <a:pt x="403019" y="212691"/>
                </a:lnTo>
                <a:lnTo>
                  <a:pt x="385517" y="195690"/>
                </a:lnTo>
              </a:path>
              <a:path w="1002029" h="927735">
                <a:moveTo>
                  <a:pt x="996461" y="285792"/>
                </a:moveTo>
                <a:lnTo>
                  <a:pt x="950610" y="318187"/>
                </a:lnTo>
                <a:lnTo>
                  <a:pt x="912671" y="331618"/>
                </a:lnTo>
                <a:lnTo>
                  <a:pt x="866446" y="342709"/>
                </a:lnTo>
                <a:lnTo>
                  <a:pt x="813229" y="351090"/>
                </a:lnTo>
                <a:lnTo>
                  <a:pt x="754314" y="356391"/>
                </a:lnTo>
                <a:lnTo>
                  <a:pt x="690994" y="358240"/>
                </a:lnTo>
                <a:lnTo>
                  <a:pt x="627672" y="356391"/>
                </a:lnTo>
                <a:lnTo>
                  <a:pt x="568760" y="351090"/>
                </a:lnTo>
                <a:lnTo>
                  <a:pt x="515547" y="342709"/>
                </a:lnTo>
                <a:lnTo>
                  <a:pt x="469326" y="331618"/>
                </a:lnTo>
                <a:lnTo>
                  <a:pt x="431386" y="318187"/>
                </a:lnTo>
                <a:lnTo>
                  <a:pt x="403019" y="302788"/>
                </a:lnTo>
                <a:lnTo>
                  <a:pt x="385517" y="285792"/>
                </a:lnTo>
              </a:path>
              <a:path w="1002029" h="927735">
                <a:moveTo>
                  <a:pt x="996461" y="375883"/>
                </a:moveTo>
                <a:lnTo>
                  <a:pt x="950610" y="408283"/>
                </a:lnTo>
                <a:lnTo>
                  <a:pt x="912671" y="421713"/>
                </a:lnTo>
                <a:lnTo>
                  <a:pt x="866446" y="432804"/>
                </a:lnTo>
                <a:lnTo>
                  <a:pt x="813229" y="441183"/>
                </a:lnTo>
                <a:lnTo>
                  <a:pt x="754314" y="446483"/>
                </a:lnTo>
                <a:lnTo>
                  <a:pt x="690994" y="448331"/>
                </a:lnTo>
                <a:lnTo>
                  <a:pt x="684576" y="448331"/>
                </a:lnTo>
                <a:lnTo>
                  <a:pt x="678146" y="448269"/>
                </a:lnTo>
                <a:lnTo>
                  <a:pt x="671801" y="448174"/>
                </a:lnTo>
              </a:path>
              <a:path w="1002029" h="927735">
                <a:moveTo>
                  <a:pt x="996461" y="465975"/>
                </a:moveTo>
                <a:lnTo>
                  <a:pt x="950610" y="498377"/>
                </a:lnTo>
                <a:lnTo>
                  <a:pt x="912671" y="511809"/>
                </a:lnTo>
                <a:lnTo>
                  <a:pt x="866446" y="522901"/>
                </a:lnTo>
                <a:lnTo>
                  <a:pt x="813229" y="531283"/>
                </a:lnTo>
                <a:lnTo>
                  <a:pt x="754314" y="536584"/>
                </a:lnTo>
                <a:lnTo>
                  <a:pt x="690994" y="538433"/>
                </a:lnTo>
                <a:lnTo>
                  <a:pt x="684576" y="538433"/>
                </a:lnTo>
                <a:lnTo>
                  <a:pt x="678146" y="538360"/>
                </a:lnTo>
                <a:lnTo>
                  <a:pt x="671801" y="538266"/>
                </a:lnTo>
              </a:path>
              <a:path w="1002029" h="927735">
                <a:moveTo>
                  <a:pt x="996461" y="556056"/>
                </a:moveTo>
                <a:lnTo>
                  <a:pt x="950610" y="588460"/>
                </a:lnTo>
                <a:lnTo>
                  <a:pt x="912671" y="601890"/>
                </a:lnTo>
                <a:lnTo>
                  <a:pt x="866446" y="612979"/>
                </a:lnTo>
                <a:lnTo>
                  <a:pt x="813229" y="621358"/>
                </a:lnTo>
                <a:lnTo>
                  <a:pt x="754314" y="626656"/>
                </a:lnTo>
                <a:lnTo>
                  <a:pt x="690994" y="628504"/>
                </a:lnTo>
                <a:lnTo>
                  <a:pt x="684576" y="628504"/>
                </a:lnTo>
                <a:lnTo>
                  <a:pt x="678146" y="628473"/>
                </a:lnTo>
                <a:lnTo>
                  <a:pt x="671801" y="628357"/>
                </a:lnTo>
              </a:path>
              <a:path w="1002029" h="927735">
                <a:moveTo>
                  <a:pt x="996461" y="646147"/>
                </a:moveTo>
                <a:lnTo>
                  <a:pt x="950610" y="678556"/>
                </a:lnTo>
                <a:lnTo>
                  <a:pt x="912671" y="691990"/>
                </a:lnTo>
                <a:lnTo>
                  <a:pt x="866446" y="703084"/>
                </a:lnTo>
                <a:lnTo>
                  <a:pt x="813229" y="711466"/>
                </a:lnTo>
                <a:lnTo>
                  <a:pt x="754314" y="716767"/>
                </a:lnTo>
                <a:lnTo>
                  <a:pt x="690994" y="718616"/>
                </a:lnTo>
                <a:lnTo>
                  <a:pt x="684576" y="718616"/>
                </a:lnTo>
                <a:lnTo>
                  <a:pt x="678146" y="718554"/>
                </a:lnTo>
                <a:lnTo>
                  <a:pt x="671801" y="718438"/>
                </a:lnTo>
              </a:path>
            </a:pathLst>
          </a:custGeom>
          <a:ln w="36522">
            <a:solidFill>
              <a:srgbClr val="00733D"/>
            </a:solidFill>
          </a:ln>
        </p:spPr>
        <p:txBody>
          <a:bodyPr wrap="square" lIns="0" tIns="0" rIns="0" bIns="0" rtlCol="0"/>
          <a:lstStyle/>
          <a:p>
            <a:endParaRPr sz="2184"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8F861144-5040-8C8F-F64C-67246A22A787}"/>
              </a:ext>
            </a:extLst>
          </p:cNvPr>
          <p:cNvSpPr txBox="1"/>
          <p:nvPr/>
        </p:nvSpPr>
        <p:spPr>
          <a:xfrm>
            <a:off x="3844669" y="7681876"/>
            <a:ext cx="3164313" cy="95142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7156"/>
              </a:lnSpc>
            </a:pPr>
            <a:r>
              <a:rPr lang="et-EE" sz="6246" spc="18" dirty="0">
                <a:solidFill>
                  <a:srgbClr val="00733D"/>
                </a:solidFill>
                <a:latin typeface="Lovelace" pitchFamily="2" charset="0"/>
                <a:cs typeface="Exo2-Light"/>
              </a:rPr>
              <a:t>64.7</a:t>
            </a:r>
            <a:r>
              <a:rPr lang="en-GB" sz="6246" spc="18" dirty="0">
                <a:solidFill>
                  <a:srgbClr val="00733D"/>
                </a:solidFill>
                <a:latin typeface="Lovelace" pitchFamily="2" charset="0"/>
                <a:cs typeface="Exo2-Light"/>
              </a:rPr>
              <a:t>M</a:t>
            </a:r>
            <a:endParaRPr sz="6246" dirty="0">
              <a:latin typeface="Lovelace" pitchFamily="2" charset="0"/>
              <a:cs typeface="Exo2-Light"/>
            </a:endParaRPr>
          </a:p>
        </p:txBody>
      </p:sp>
      <p:sp>
        <p:nvSpPr>
          <p:cNvPr id="47" name="object 5">
            <a:extLst>
              <a:ext uri="{FF2B5EF4-FFF2-40B4-BE49-F238E27FC236}">
                <a16:creationId xmlns:a16="http://schemas.microsoft.com/office/drawing/2014/main" id="{A5B337AB-4D2C-269A-94AF-BE246A22A282}"/>
              </a:ext>
            </a:extLst>
          </p:cNvPr>
          <p:cNvSpPr txBox="1"/>
          <p:nvPr/>
        </p:nvSpPr>
        <p:spPr>
          <a:xfrm>
            <a:off x="3908048" y="11219349"/>
            <a:ext cx="2822887" cy="43474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3226"/>
              </a:lnSpc>
              <a:spcBef>
                <a:spcPts val="146"/>
              </a:spcBef>
            </a:pP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Pārdoti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dzīvokļi</a:t>
            </a:r>
            <a:endParaRPr lang="en-GB" sz="3200" spc="18" dirty="0">
              <a:solidFill>
                <a:schemeClr val="bg2">
                  <a:lumMod val="1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8" name="object 5">
            <a:extLst>
              <a:ext uri="{FF2B5EF4-FFF2-40B4-BE49-F238E27FC236}">
                <a16:creationId xmlns:a16="http://schemas.microsoft.com/office/drawing/2014/main" id="{6C0E9CCF-AE47-9FCD-6CE3-D11429A1ABD2}"/>
              </a:ext>
            </a:extLst>
          </p:cNvPr>
          <p:cNvSpPr txBox="1"/>
          <p:nvPr/>
        </p:nvSpPr>
        <p:spPr>
          <a:xfrm>
            <a:off x="3867165" y="10348642"/>
            <a:ext cx="1600841" cy="95142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7156"/>
              </a:lnSpc>
            </a:pPr>
            <a:r>
              <a:rPr lang="lv-LV" sz="6246" spc="18" dirty="0">
                <a:solidFill>
                  <a:srgbClr val="00733D"/>
                </a:solidFill>
                <a:latin typeface="Lovelace" pitchFamily="2" charset="0"/>
                <a:cs typeface="Exo2-Light"/>
              </a:rPr>
              <a:t>323</a:t>
            </a:r>
            <a:endParaRPr sz="6246" dirty="0">
              <a:latin typeface="Lovelace" pitchFamily="2" charset="0"/>
              <a:cs typeface="Exo2-Light"/>
            </a:endParaRPr>
          </a:p>
        </p:txBody>
      </p:sp>
      <p:sp>
        <p:nvSpPr>
          <p:cNvPr id="49" name="object 5">
            <a:extLst>
              <a:ext uri="{FF2B5EF4-FFF2-40B4-BE49-F238E27FC236}">
                <a16:creationId xmlns:a16="http://schemas.microsoft.com/office/drawing/2014/main" id="{8B7859B1-9231-048D-1FFF-19F03E332A2E}"/>
              </a:ext>
            </a:extLst>
          </p:cNvPr>
          <p:cNvSpPr txBox="1"/>
          <p:nvPr/>
        </p:nvSpPr>
        <p:spPr>
          <a:xfrm>
            <a:off x="11574571" y="10822950"/>
            <a:ext cx="3145037" cy="845108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3226"/>
              </a:lnSpc>
              <a:spcBef>
                <a:spcPts val="146"/>
              </a:spcBef>
            </a:pP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Darbinieku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skaits</a:t>
            </a:r>
            <a:r>
              <a:rPr lang="en-GB" sz="3200" spc="6" dirty="0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3200" spc="6" dirty="0" err="1">
                <a:solidFill>
                  <a:schemeClr val="bg2">
                    <a:lumMod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grupā</a:t>
            </a:r>
            <a:endParaRPr lang="en-GB" sz="3200" spc="18" dirty="0">
              <a:solidFill>
                <a:schemeClr val="bg2">
                  <a:lumMod val="1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0" name="object 5">
            <a:extLst>
              <a:ext uri="{FF2B5EF4-FFF2-40B4-BE49-F238E27FC236}">
                <a16:creationId xmlns:a16="http://schemas.microsoft.com/office/drawing/2014/main" id="{F803FE9B-0639-9D7B-70D9-2AC5BA39F61E}"/>
              </a:ext>
            </a:extLst>
          </p:cNvPr>
          <p:cNvSpPr txBox="1"/>
          <p:nvPr/>
        </p:nvSpPr>
        <p:spPr>
          <a:xfrm>
            <a:off x="11574571" y="9999257"/>
            <a:ext cx="2557551" cy="951420"/>
          </a:xfrm>
          <a:prstGeom prst="rect">
            <a:avLst/>
          </a:prstGeom>
        </p:spPr>
        <p:txBody>
          <a:bodyPr vert="horz" wrap="square" lIns="0" tIns="18484" rIns="0" bIns="0" rtlCol="0">
            <a:spAutoFit/>
          </a:bodyPr>
          <a:lstStyle/>
          <a:p>
            <a:pPr marL="15402" algn="l">
              <a:lnSpc>
                <a:spcPts val="7156"/>
              </a:lnSpc>
            </a:pPr>
            <a:r>
              <a:rPr lang="lv-LV" sz="6246" spc="18" dirty="0">
                <a:solidFill>
                  <a:srgbClr val="00733D"/>
                </a:solidFill>
                <a:latin typeface="Lovelace" pitchFamily="2" charset="0"/>
                <a:cs typeface="Exo2-Light"/>
              </a:rPr>
              <a:t>605</a:t>
            </a:r>
            <a:endParaRPr sz="6246" dirty="0">
              <a:latin typeface="Lovelace" pitchFamily="2" charset="0"/>
              <a:cs typeface="Exo2-Light"/>
            </a:endParaRPr>
          </a:p>
        </p:txBody>
      </p:sp>
      <p:sp>
        <p:nvSpPr>
          <p:cNvPr id="2" name="Todays summary">
            <a:extLst>
              <a:ext uri="{FF2B5EF4-FFF2-40B4-BE49-F238E27FC236}">
                <a16:creationId xmlns:a16="http://schemas.microsoft.com/office/drawing/2014/main" id="{660A2D5B-8A4D-BA0E-DF19-BDA194D40354}"/>
              </a:ext>
            </a:extLst>
          </p:cNvPr>
          <p:cNvSpPr txBox="1">
            <a:spLocks/>
          </p:cNvSpPr>
          <p:nvPr/>
        </p:nvSpPr>
        <p:spPr>
          <a:xfrm>
            <a:off x="1429652" y="1308907"/>
            <a:ext cx="21524695" cy="1630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00" b="0" i="0" u="none" strike="noStrike" cap="none" spc="-232" baseline="0">
                <a:solidFill>
                  <a:srgbClr val="22522D"/>
                </a:solidFill>
                <a:uFillTx/>
                <a:latin typeface="Exo 2 Light"/>
                <a:ea typeface="Exo 2 Light"/>
                <a:cs typeface="Exo 2 Light"/>
                <a:sym typeface="Exo 2 Light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lv-LV" dirty="0">
                <a:solidFill>
                  <a:srgbClr val="015429"/>
                </a:solidFill>
                <a:latin typeface="+mj-lt"/>
              </a:rPr>
              <a:t>Esam daļa no </a:t>
            </a:r>
            <a:r>
              <a:rPr lang="lv-LV" dirty="0" err="1">
                <a:solidFill>
                  <a:srgbClr val="015429"/>
                </a:solidFill>
                <a:latin typeface="+mj-lt"/>
              </a:rPr>
              <a:t>Merko</a:t>
            </a:r>
            <a:r>
              <a:rPr lang="lv-LV" dirty="0">
                <a:solidFill>
                  <a:srgbClr val="015429"/>
                </a:solidFill>
                <a:latin typeface="+mj-lt"/>
              </a:rPr>
              <a:t> </a:t>
            </a:r>
            <a:r>
              <a:rPr lang="lv-LV" dirty="0" err="1">
                <a:solidFill>
                  <a:srgbClr val="015429"/>
                </a:solidFill>
                <a:latin typeface="+mj-lt"/>
              </a:rPr>
              <a:t>Ehitus</a:t>
            </a:r>
            <a:r>
              <a:rPr lang="lv-LV" dirty="0">
                <a:solidFill>
                  <a:srgbClr val="015429"/>
                </a:solidFill>
                <a:latin typeface="+mj-lt"/>
              </a:rPr>
              <a:t> grupas</a:t>
            </a:r>
          </a:p>
        </p:txBody>
      </p:sp>
    </p:spTree>
    <p:extLst>
      <p:ext uri="{BB962C8B-B14F-4D97-AF65-F5344CB8AC3E}">
        <p14:creationId xmlns:p14="http://schemas.microsoft.com/office/powerpoint/2010/main" val="783006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odays summary">
            <a:extLst>
              <a:ext uri="{FF2B5EF4-FFF2-40B4-BE49-F238E27FC236}">
                <a16:creationId xmlns:a16="http://schemas.microsoft.com/office/drawing/2014/main" id="{C19216FA-2D0F-F323-994F-64AB3E09B891}"/>
              </a:ext>
            </a:extLst>
          </p:cNvPr>
          <p:cNvSpPr txBox="1">
            <a:spLocks/>
          </p:cNvSpPr>
          <p:nvPr/>
        </p:nvSpPr>
        <p:spPr>
          <a:xfrm>
            <a:off x="1429652" y="1308907"/>
            <a:ext cx="21524695" cy="1630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00" b="0" i="0" u="none" strike="noStrike" cap="none" spc="-232" baseline="0">
                <a:solidFill>
                  <a:srgbClr val="22522D"/>
                </a:solidFill>
                <a:uFillTx/>
                <a:latin typeface="Exo 2 Light"/>
                <a:ea typeface="Exo 2 Light"/>
                <a:cs typeface="Exo 2 Light"/>
                <a:sym typeface="Exo 2 Light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lv-LV" dirty="0">
                <a:solidFill>
                  <a:srgbClr val="015429"/>
                </a:solidFill>
                <a:latin typeface="+mj-lt"/>
              </a:rPr>
              <a:t>Projektu vadītājs</a:t>
            </a:r>
          </a:p>
        </p:txBody>
      </p:sp>
      <p:sp>
        <p:nvSpPr>
          <p:cNvPr id="6" name="increased digital media presence to be in customers top-of-mind…">
            <a:extLst>
              <a:ext uri="{FF2B5EF4-FFF2-40B4-BE49-F238E27FC236}">
                <a16:creationId xmlns:a16="http://schemas.microsoft.com/office/drawing/2014/main" id="{03E102DC-E44F-B2E1-8893-6268CAB5A316}"/>
              </a:ext>
            </a:extLst>
          </p:cNvPr>
          <p:cNvSpPr txBox="1">
            <a:spLocks/>
          </p:cNvSpPr>
          <p:nvPr/>
        </p:nvSpPr>
        <p:spPr>
          <a:xfrm>
            <a:off x="744928" y="3974705"/>
            <a:ext cx="21988072" cy="843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1" spcCol="1066799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5pPr>
            <a:lvl6pPr marL="36576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6pPr>
            <a:lvl7pPr marL="42672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7pPr>
            <a:lvl8pPr marL="48768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8pPr>
            <a:lvl9pPr marL="54864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9pPr>
          </a:lstStyle>
          <a:p>
            <a:pPr marL="676656" indent="-457200" defTabSz="438911" hangingPunct="1">
              <a:lnSpc>
                <a:spcPct val="150000"/>
              </a:lnSpc>
              <a:spcBef>
                <a:spcPts val="300"/>
              </a:spcBef>
              <a:buClr>
                <a:srgbClr val="015429"/>
              </a:buClr>
              <a:buSzPct val="90000"/>
              <a:buFont typeface="System Font Regular"/>
              <a:buChar char="-"/>
              <a:defRPr sz="3359">
                <a:solidFill>
                  <a:srgbClr val="015429"/>
                </a:solidFill>
              </a:defRPr>
            </a:pPr>
            <a:r>
              <a:rPr lang="lv-LV" sz="3600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Organizēt būvniecības projekta sagatavošanu un projekta vadīšanu un nodošanu ekspluatācijā</a:t>
            </a:r>
          </a:p>
          <a:p>
            <a:pPr marL="676656" indent="-457200" defTabSz="438911" hangingPunct="1">
              <a:lnSpc>
                <a:spcPct val="150000"/>
              </a:lnSpc>
              <a:spcBef>
                <a:spcPts val="300"/>
              </a:spcBef>
              <a:buClr>
                <a:srgbClr val="015429"/>
              </a:buClr>
              <a:buSzPct val="90000"/>
              <a:buFont typeface="System Font Regular"/>
              <a:buChar char="-"/>
              <a:defRPr sz="3359">
                <a:solidFill>
                  <a:srgbClr val="015429"/>
                </a:solidFill>
              </a:defRPr>
            </a:pPr>
            <a:r>
              <a:rPr lang="lv-LV" sz="3600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Sastādīt darbu izpildes grafiku, budžetu, sekot tā izpildei</a:t>
            </a:r>
          </a:p>
          <a:p>
            <a:pPr marL="676656" indent="-457200" defTabSz="438911" hangingPunct="1">
              <a:lnSpc>
                <a:spcPct val="150000"/>
              </a:lnSpc>
              <a:spcBef>
                <a:spcPts val="300"/>
              </a:spcBef>
              <a:buClr>
                <a:srgbClr val="015429"/>
              </a:buClr>
              <a:buSzPct val="90000"/>
              <a:buFont typeface="System Font Regular"/>
              <a:buChar char="-"/>
              <a:defRPr sz="3359">
                <a:solidFill>
                  <a:srgbClr val="015429"/>
                </a:solidFill>
              </a:defRPr>
            </a:pPr>
            <a:r>
              <a:rPr lang="lv-LV" sz="3600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Projekta realizācijas komandas vadība, visu iesaistīto sadarbības koordinēšanai</a:t>
            </a:r>
          </a:p>
          <a:p>
            <a:pPr marL="676656" indent="-457200" defTabSz="438911" hangingPunct="1">
              <a:lnSpc>
                <a:spcPct val="150000"/>
              </a:lnSpc>
              <a:spcBef>
                <a:spcPts val="300"/>
              </a:spcBef>
              <a:buClr>
                <a:srgbClr val="015429"/>
              </a:buClr>
              <a:buSzPct val="90000"/>
              <a:buFont typeface="System Font Regular"/>
              <a:buChar char="-"/>
              <a:defRPr sz="3359">
                <a:solidFill>
                  <a:srgbClr val="015429"/>
                </a:solidFill>
              </a:defRPr>
            </a:pPr>
            <a:r>
              <a:rPr lang="lv-LV" sz="3600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Kontrolēt veikto darbu atbilstību projektam un citai dokumentācijai, kontrolēt darba drošības un sanitāro prasību ievērošanu būvlaukumā atbilstoši LR darba drošību, ugunsdrošību un elektrodrošību regulējošiem likumiem un normatīvajiem aktiem.</a:t>
            </a:r>
          </a:p>
          <a:p>
            <a:pPr marL="676656" indent="-457200" defTabSz="438911" hangingPunct="1">
              <a:lnSpc>
                <a:spcPct val="150000"/>
              </a:lnSpc>
              <a:spcBef>
                <a:spcPts val="300"/>
              </a:spcBef>
              <a:buClr>
                <a:srgbClr val="015429"/>
              </a:buClr>
              <a:buSzPct val="90000"/>
              <a:buFont typeface="System Font Regular"/>
              <a:buChar char="-"/>
              <a:defRPr sz="3359">
                <a:solidFill>
                  <a:srgbClr val="015429"/>
                </a:solidFill>
              </a:defRPr>
            </a:pPr>
            <a:r>
              <a:rPr lang="lv-LV" sz="3600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Pārbaudīt veikto darbu kvalitāti.</a:t>
            </a:r>
          </a:p>
        </p:txBody>
      </p:sp>
    </p:spTree>
    <p:extLst>
      <p:ext uri="{BB962C8B-B14F-4D97-AF65-F5344CB8AC3E}">
        <p14:creationId xmlns:p14="http://schemas.microsoft.com/office/powerpoint/2010/main" val="4473430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nds holding a rolled up blueprint&#10;&#10;Description automatically generated">
            <a:extLst>
              <a:ext uri="{FF2B5EF4-FFF2-40B4-BE49-F238E27FC236}">
                <a16:creationId xmlns:a16="http://schemas.microsoft.com/office/drawing/2014/main" id="{FECA8256-F94A-D513-FA4B-A09C53870B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52948"/>
            <a:ext cx="24384000" cy="162728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29425D-05E9-FA78-372A-217E3849A6CD}"/>
              </a:ext>
            </a:extLst>
          </p:cNvPr>
          <p:cNvSpPr txBox="1"/>
          <p:nvPr/>
        </p:nvSpPr>
        <p:spPr>
          <a:xfrm>
            <a:off x="1967345" y="5652542"/>
            <a:ext cx="20449310" cy="2410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5000" u="none" strike="noStrike" cap="none" spc="0" normalizeH="0" baseline="0" dirty="0" err="1">
                <a:ln>
                  <a:noFill/>
                </a:ln>
                <a:solidFill>
                  <a:srgbClr val="F0ECE9"/>
                </a:solidFill>
                <a:effectLst/>
                <a:uFillTx/>
                <a:latin typeface="Lovelace Medium" pitchFamily="2" charset="0"/>
                <a:sym typeface="Helvetica Neue"/>
              </a:rPr>
              <a:t>Projekti</a:t>
            </a:r>
            <a:endParaRPr kumimoji="0" lang="en-GB" sz="15000" u="none" strike="noStrike" cap="none" spc="0" normalizeH="0" baseline="0" dirty="0">
              <a:ln>
                <a:noFill/>
              </a:ln>
              <a:solidFill>
                <a:srgbClr val="F0ECE9"/>
              </a:solidFill>
              <a:effectLst/>
              <a:uFillTx/>
              <a:latin typeface="Lovelace Medium" pitchFamily="2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675098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AFF44-85C2-743A-9467-FF2EE9A869C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500" y="11745562"/>
            <a:ext cx="21971000" cy="934780"/>
          </a:xfrm>
        </p:spPr>
        <p:txBody>
          <a:bodyPr/>
          <a:lstStyle/>
          <a:p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Apartamentu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komplekss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“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Ģipša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fabrika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  |  </a:t>
            </a:r>
            <a:r>
              <a:rPr lang="en-US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2013-2014</a:t>
            </a:r>
          </a:p>
        </p:txBody>
      </p:sp>
      <p:pic>
        <p:nvPicPr>
          <p:cNvPr id="5" name="2835BE90-8F0B-413B-B43B-7A68BD1AAED3.jpeg" descr="2835BE90-8F0B-413B-B43B-7A68BD1AAED3.jpeg">
            <a:extLst>
              <a:ext uri="{FF2B5EF4-FFF2-40B4-BE49-F238E27FC236}">
                <a16:creationId xmlns:a16="http://schemas.microsoft.com/office/drawing/2014/main" id="{B59A1765-F113-BC73-41ED-EA23DD3F28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11" y="387350"/>
            <a:ext cx="23720378" cy="984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152815168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F79F0-888F-B065-7A41-4884C9A39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492AC-5243-2685-8582-12AC71039D0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7700" y="1687161"/>
            <a:ext cx="8521700" cy="3113439"/>
          </a:xfrm>
        </p:spPr>
        <p:txBody>
          <a:bodyPr>
            <a:normAutofit/>
          </a:bodyPr>
          <a:lstStyle/>
          <a:p>
            <a:pPr>
              <a:lnSpc>
                <a:spcPts val="7000"/>
              </a:lnSpc>
            </a:pP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Viesnīcas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“Relais le Chevalier”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ēkas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rekonstrukcija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viesnīcas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izbūve</a:t>
            </a:r>
            <a:endParaRPr lang="en-US" dirty="0">
              <a:solidFill>
                <a:srgbClr val="22222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158A66C9-4A6C-4293-AE17-ECC3C94D475C.png" descr="158A66C9-4A6C-4293-AE17-ECC3C94D475C.png">
            <a:extLst>
              <a:ext uri="{FF2B5EF4-FFF2-40B4-BE49-F238E27FC236}">
                <a16:creationId xmlns:a16="http://schemas.microsoft.com/office/drawing/2014/main" id="{0992FA71-29DA-1950-A889-23F13BA69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02800" y="234949"/>
            <a:ext cx="14439901" cy="13261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E8F026B-E13F-246A-7722-6825D354708C}"/>
              </a:ext>
            </a:extLst>
          </p:cNvPr>
          <p:cNvSpPr txBox="1">
            <a:spLocks/>
          </p:cNvSpPr>
          <p:nvPr/>
        </p:nvSpPr>
        <p:spPr>
          <a:xfrm>
            <a:off x="647700" y="4800600"/>
            <a:ext cx="4375149" cy="151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rm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1pPr>
            <a:lvl2pPr marL="12192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2pPr>
            <a:lvl3pPr marL="18288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3pPr>
            <a:lvl4pPr marL="24384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4pPr>
            <a:lvl5pPr marL="30480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5pPr>
            <a:lvl6pPr marL="36576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6pPr>
            <a:lvl7pPr marL="42672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7pPr>
            <a:lvl8pPr marL="48768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8pPr>
            <a:lvl9pPr marL="54864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9pPr>
          </a:lstStyle>
          <a:p>
            <a:pPr hangingPunct="1">
              <a:lnSpc>
                <a:spcPts val="7000"/>
              </a:lnSpc>
            </a:pPr>
            <a:r>
              <a:rPr lang="en-US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2016 - 2017</a:t>
            </a:r>
          </a:p>
        </p:txBody>
      </p:sp>
    </p:spTree>
    <p:extLst>
      <p:ext uri="{BB962C8B-B14F-4D97-AF65-F5344CB8AC3E}">
        <p14:creationId xmlns:p14="http://schemas.microsoft.com/office/powerpoint/2010/main" val="2790267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98C280-B1E8-E325-0428-DAEB4621E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F68AF-317C-8B9D-0FB3-535ECF6A84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7700" y="1687161"/>
            <a:ext cx="8521700" cy="1919639"/>
          </a:xfrm>
        </p:spPr>
        <p:txBody>
          <a:bodyPr>
            <a:normAutofit/>
          </a:bodyPr>
          <a:lstStyle/>
          <a:p>
            <a:pPr>
              <a:lnSpc>
                <a:spcPts val="7000"/>
              </a:lnSpc>
            </a:pP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”Villa Corylus”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Mežaparka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rezidences</a:t>
            </a:r>
            <a:endParaRPr lang="en-US" b="1" dirty="0">
              <a:solidFill>
                <a:srgbClr val="22222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019B97A2-0F7E-40BE-9194-6FB966807B04.jpeg" descr="019B97A2-0F7E-40BE-9194-6FB966807B04.jpeg">
            <a:extLst>
              <a:ext uri="{FF2B5EF4-FFF2-40B4-BE49-F238E27FC236}">
                <a16:creationId xmlns:a16="http://schemas.microsoft.com/office/drawing/2014/main" id="{A28BD2A4-C7F3-7802-6413-C231D9CE4B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02800" y="234949"/>
            <a:ext cx="14439901" cy="13261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356F0FE-7765-EAAD-B568-96BC66A35FD4}"/>
              </a:ext>
            </a:extLst>
          </p:cNvPr>
          <p:cNvSpPr txBox="1">
            <a:spLocks/>
          </p:cNvSpPr>
          <p:nvPr/>
        </p:nvSpPr>
        <p:spPr>
          <a:xfrm>
            <a:off x="647700" y="4074761"/>
            <a:ext cx="4375149" cy="151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rm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1pPr>
            <a:lvl2pPr marL="12192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2pPr>
            <a:lvl3pPr marL="18288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3pPr>
            <a:lvl4pPr marL="24384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4pPr>
            <a:lvl5pPr marL="30480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5pPr>
            <a:lvl6pPr marL="36576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6pPr>
            <a:lvl7pPr marL="42672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7pPr>
            <a:lvl8pPr marL="48768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8pPr>
            <a:lvl9pPr marL="54864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9pPr>
          </a:lstStyle>
          <a:p>
            <a:pPr hangingPunct="1">
              <a:lnSpc>
                <a:spcPts val="7000"/>
              </a:lnSpc>
            </a:pPr>
            <a:r>
              <a:rPr lang="en-US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2016 - 2017</a:t>
            </a:r>
          </a:p>
        </p:txBody>
      </p:sp>
    </p:spTree>
    <p:extLst>
      <p:ext uri="{BB962C8B-B14F-4D97-AF65-F5344CB8AC3E}">
        <p14:creationId xmlns:p14="http://schemas.microsoft.com/office/powerpoint/2010/main" val="6651786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3245F-B2C9-7A09-D870-FFE3E9993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42551-F167-89B3-1878-11D625F3DE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500" y="11745562"/>
            <a:ext cx="21971000" cy="934780"/>
          </a:xfrm>
        </p:spPr>
        <p:txBody>
          <a:bodyPr/>
          <a:lstStyle/>
          <a:p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Decco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Centrs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|  </a:t>
            </a:r>
            <a:r>
              <a:rPr lang="en-US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2017 - 2018</a:t>
            </a:r>
          </a:p>
        </p:txBody>
      </p:sp>
      <p:pic>
        <p:nvPicPr>
          <p:cNvPr id="2" name="20159667-699C-40E3-9302-B49C9DC8823C.jpeg" descr="20159667-699C-40E3-9302-B49C9DC8823C.jpeg">
            <a:extLst>
              <a:ext uri="{FF2B5EF4-FFF2-40B4-BE49-F238E27FC236}">
                <a16:creationId xmlns:a16="http://schemas.microsoft.com/office/drawing/2014/main" id="{1959413C-4B75-C990-C4BE-D4F22A70DB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11" y="387350"/>
            <a:ext cx="23720378" cy="984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136536928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7C3F03-DDEC-C509-9960-C59C90B74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D9826-6640-6DE1-269C-50C267C35FA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500" y="11745562"/>
            <a:ext cx="21971000" cy="934780"/>
          </a:xfrm>
        </p:spPr>
        <p:txBody>
          <a:bodyPr/>
          <a:lstStyle/>
          <a:p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Daudzstāvu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daudzdzīvokļu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ēka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Rīgā,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Cēsu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ielā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9  |  </a:t>
            </a:r>
            <a:r>
              <a:rPr lang="en-US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2017 - 2018</a:t>
            </a:r>
          </a:p>
        </p:txBody>
      </p:sp>
      <p:pic>
        <p:nvPicPr>
          <p:cNvPr id="4" name="15FF2625-FAAE-4030-85B7-04269BEEC871.jpeg" descr="15FF2625-FAAE-4030-85B7-04269BEEC871.jpeg">
            <a:extLst>
              <a:ext uri="{FF2B5EF4-FFF2-40B4-BE49-F238E27FC236}">
                <a16:creationId xmlns:a16="http://schemas.microsoft.com/office/drawing/2014/main" id="{23B60252-F189-E841-D86A-1F0696139E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10" y="387350"/>
            <a:ext cx="23720377" cy="984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209396362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7CDF9F-5F25-AB4A-479A-E3CC65C2A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98A2C-6E78-8229-97F8-A973E3C571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5500" y="11745562"/>
            <a:ext cx="21971000" cy="934780"/>
          </a:xfrm>
        </p:spPr>
        <p:txBody>
          <a:bodyPr/>
          <a:lstStyle/>
          <a:p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“Lidl”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loģistikas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centrs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Rīgā,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Dzelzavas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131  |  </a:t>
            </a:r>
            <a:r>
              <a:rPr lang="en-US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2018 - 2020</a:t>
            </a:r>
          </a:p>
        </p:txBody>
      </p:sp>
      <p:pic>
        <p:nvPicPr>
          <p:cNvPr id="2" name="C7557386-EF9D-47B7-89BF-5F7036ECCF93.jpeg" descr="C7557386-EF9D-47B7-89BF-5F7036ECCF93.jpeg">
            <a:extLst>
              <a:ext uri="{FF2B5EF4-FFF2-40B4-BE49-F238E27FC236}">
                <a16:creationId xmlns:a16="http://schemas.microsoft.com/office/drawing/2014/main" id="{4923B863-D057-1A99-A8DC-5BFB1CFD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10" y="387350"/>
            <a:ext cx="23720378" cy="984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110737105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F736E-E671-E995-8CA5-A8D4E33AF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602CE-5AD3-4888-6416-474290CEE08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7700" y="1687161"/>
            <a:ext cx="7099300" cy="1005239"/>
          </a:xfrm>
        </p:spPr>
        <p:txBody>
          <a:bodyPr>
            <a:normAutofit/>
          </a:bodyPr>
          <a:lstStyle/>
          <a:p>
            <a:pPr>
              <a:lnSpc>
                <a:spcPts val="7000"/>
              </a:lnSpc>
            </a:pP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”Elemental”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Biznesa</a:t>
            </a:r>
            <a:r>
              <a:rPr lang="en-US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centrs</a:t>
            </a:r>
            <a:endParaRPr lang="en-US" dirty="0">
              <a:solidFill>
                <a:srgbClr val="22222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4" descr="A group of buildings with grass and trees&#10;&#10;AI-generated content may be incorrect.">
            <a:extLst>
              <a:ext uri="{FF2B5EF4-FFF2-40B4-BE49-F238E27FC236}">
                <a16:creationId xmlns:a16="http://schemas.microsoft.com/office/drawing/2014/main" id="{FF9BC086-D43C-1A9F-30FF-EC5E41656E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6" r="7853"/>
          <a:stretch>
            <a:fillRect/>
          </a:stretch>
        </p:blipFill>
        <p:spPr>
          <a:xfrm>
            <a:off x="8420101" y="219917"/>
            <a:ext cx="15722600" cy="13261134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F7CE13E-42CD-927A-AA7D-6FC4028C7B64}"/>
              </a:ext>
            </a:extLst>
          </p:cNvPr>
          <p:cNvSpPr txBox="1">
            <a:spLocks/>
          </p:cNvSpPr>
          <p:nvPr/>
        </p:nvSpPr>
        <p:spPr>
          <a:xfrm>
            <a:off x="647700" y="3160361"/>
            <a:ext cx="4375149" cy="151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rm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1pPr>
            <a:lvl2pPr marL="12192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2pPr>
            <a:lvl3pPr marL="18288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3pPr>
            <a:lvl4pPr marL="24384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4pPr>
            <a:lvl5pPr marL="30480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5pPr>
            <a:lvl6pPr marL="36576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6pPr>
            <a:lvl7pPr marL="42672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7pPr>
            <a:lvl8pPr marL="48768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8pPr>
            <a:lvl9pPr marL="54864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9pPr>
          </a:lstStyle>
          <a:p>
            <a:pPr hangingPunct="1">
              <a:lnSpc>
                <a:spcPts val="7000"/>
              </a:lnSpc>
            </a:pPr>
            <a:r>
              <a:rPr lang="en-US" b="1" dirty="0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2021 - 2023</a:t>
            </a:r>
          </a:p>
        </p:txBody>
      </p:sp>
    </p:spTree>
    <p:extLst>
      <p:ext uri="{BB962C8B-B14F-4D97-AF65-F5344CB8AC3E}">
        <p14:creationId xmlns:p14="http://schemas.microsoft.com/office/powerpoint/2010/main" val="305395655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Let's keep on going!"/>
          <p:cNvSpPr txBox="1">
            <a:spLocks noGrp="1"/>
          </p:cNvSpPr>
          <p:nvPr>
            <p:ph type="ctrTitle"/>
          </p:nvPr>
        </p:nvSpPr>
        <p:spPr>
          <a:xfrm>
            <a:off x="538716" y="5230031"/>
            <a:ext cx="23306568" cy="2615609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pPr>
              <a:lnSpc>
                <a:spcPct val="100000"/>
              </a:lnSpc>
            </a:pPr>
            <a:r>
              <a:rPr lang="lv-LV" sz="15000" dirty="0">
                <a:solidFill>
                  <a:srgbClr val="015429"/>
                </a:solidFill>
                <a:latin typeface="Lovelace" pitchFamily="2" charset="0"/>
              </a:rPr>
              <a:t>Paldies par uzmanību!</a:t>
            </a:r>
          </a:p>
        </p:txBody>
      </p:sp>
      <p:sp>
        <p:nvSpPr>
          <p:cNvPr id="6" name="merko.ee/kodud">
            <a:extLst>
              <a:ext uri="{FF2B5EF4-FFF2-40B4-BE49-F238E27FC236}">
                <a16:creationId xmlns:a16="http://schemas.microsoft.com/office/drawing/2014/main" id="{566F63A7-C2A1-BA75-4CE9-20E59C728380}"/>
              </a:ext>
            </a:extLst>
          </p:cNvPr>
          <p:cNvSpPr txBox="1">
            <a:spLocks/>
          </p:cNvSpPr>
          <p:nvPr/>
        </p:nvSpPr>
        <p:spPr>
          <a:xfrm>
            <a:off x="1206498" y="11868727"/>
            <a:ext cx="4180608" cy="915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5pPr>
            <a:lvl6pPr marL="36576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6pPr>
            <a:lvl7pPr marL="42672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7pPr>
            <a:lvl8pPr marL="48768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8pPr>
            <a:lvl9pPr marL="5486400" marR="0" indent="-609600" algn="l" defTabSz="2438338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22522D"/>
                </a:solidFill>
                <a:uFillTx/>
                <a:latin typeface="+mn-lt"/>
                <a:ea typeface="+mn-ea"/>
                <a:cs typeface="+mn-cs"/>
                <a:sym typeface="Exo 2"/>
              </a:defRPr>
            </a:lvl9pPr>
          </a:lstStyle>
          <a:p>
            <a:pPr hangingPunct="1"/>
            <a:r>
              <a:rPr lang="lv-LV" sz="3800" dirty="0" err="1">
                <a:solidFill>
                  <a:srgbClr val="22222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info@merkobuve.lv</a:t>
            </a:r>
            <a:endParaRPr lang="lv-LV" sz="3800" dirty="0">
              <a:solidFill>
                <a:srgbClr val="22222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56501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Exo 2"/>
        <a:ea typeface="Exo 2"/>
        <a:cs typeface="Exo 2"/>
      </a:majorFont>
      <a:minorFont>
        <a:latin typeface="Exo 2"/>
        <a:ea typeface="Exo 2"/>
        <a:cs typeface="Exo 2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A16CA3FB0E6548A8E00BC2AD1AE141" ma:contentTypeVersion="16" ma:contentTypeDescription="Create a new document." ma:contentTypeScope="" ma:versionID="e6cc1b605b068684ccd6a39b928be879">
  <xsd:schema xmlns:xsd="http://www.w3.org/2001/XMLSchema" xmlns:xs="http://www.w3.org/2001/XMLSchema" xmlns:p="http://schemas.microsoft.com/office/2006/metadata/properties" xmlns:ns2="730c6fc4-ff8a-4be9-a0c0-4665509b951b" xmlns:ns3="992f194e-cfee-4be6-9b50-d8be6822f292" targetNamespace="http://schemas.microsoft.com/office/2006/metadata/properties" ma:root="true" ma:fieldsID="731de38f64faf69e2290f8b06d6f6130" ns2:_="" ns3:_="">
    <xsd:import namespace="730c6fc4-ff8a-4be9-a0c0-4665509b951b"/>
    <xsd:import namespace="992f194e-cfee-4be6-9b50-d8be6822f29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0c6fc4-ff8a-4be9-a0c0-4665509b95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8c49b4d8-9e80-4303-91e2-217eb2ca5db5}" ma:internalName="TaxCatchAll" ma:showField="CatchAllData" ma:web="730c6fc4-ff8a-4be9-a0c0-4665509b95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2f194e-cfee-4be6-9b50-d8be6822f2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c3ecd5e-a908-4736-a981-ea628e9b05b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30c6fc4-ff8a-4be9-a0c0-4665509b951b" xsi:nil="true"/>
    <lcf76f155ced4ddcb4097134ff3c332f xmlns="992f194e-cfee-4be6-9b50-d8be6822f292">
      <Terms xmlns="http://schemas.microsoft.com/office/infopath/2007/PartnerControls"/>
    </lcf76f155ced4ddcb4097134ff3c332f>
    <SharedWithUsers xmlns="730c6fc4-ff8a-4be9-a0c0-4665509b951b">
      <UserInfo>
        <DisplayName>Sanita Buķe</DisplayName>
        <AccountId>19</AccountId>
        <AccountType/>
      </UserInfo>
      <UserInfo>
        <DisplayName>Evita Krūmiņa</DisplayName>
        <AccountId>40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DAA24F-ADB2-4FCA-864E-0B4ED60804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0c6fc4-ff8a-4be9-a0c0-4665509b951b"/>
    <ds:schemaRef ds:uri="992f194e-cfee-4be6-9b50-d8be6822f2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2C45EE-3D37-475D-BC1A-354BC588D559}">
  <ds:schemaRefs>
    <ds:schemaRef ds:uri="http://schemas.microsoft.com/office/infopath/2007/PartnerControls"/>
    <ds:schemaRef ds:uri="http://purl.org/dc/dcmitype/"/>
    <ds:schemaRef ds:uri="730c6fc4-ff8a-4be9-a0c0-4665509b951b"/>
    <ds:schemaRef ds:uri="http://schemas.microsoft.com/office/2006/metadata/properties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992f194e-cfee-4be6-9b50-d8be6822f29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7759A7F-1359-4C7D-8921-F6C8AD9712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5210</TotalTime>
  <Words>333</Words>
  <Application>Microsoft Office PowerPoint</Application>
  <PresentationFormat>Custom</PresentationFormat>
  <Paragraphs>72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Calibri</vt:lpstr>
      <vt:lpstr>Calibri Light</vt:lpstr>
      <vt:lpstr>Exo 2</vt:lpstr>
      <vt:lpstr>Helvetica Neue</vt:lpstr>
      <vt:lpstr>Helvetica Neue Medium</vt:lpstr>
      <vt:lpstr>Lovelace</vt:lpstr>
      <vt:lpstr>Lovelace Medium</vt:lpstr>
      <vt:lpstr>Lovelace Text Regular</vt:lpstr>
      <vt:lpstr>System Font Regular</vt:lpstr>
      <vt:lpstr>21_BasicWhite</vt:lpstr>
      <vt:lpstr>Zigmunds Urtāns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Agrita</dc:creator>
  <cp:lastModifiedBy>Agrita</cp:lastModifiedBy>
  <cp:revision>9</cp:revision>
  <dcterms:modified xsi:type="dcterms:W3CDTF">2025-09-26T09:43:28Z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0x0101008AA16CA3FB0E6548A8E00BC2AD1AE141</vt:lpwstr>
  </property>
  <property fmtid="{D5CDD505-2E9C-101B-9397-08002B2CF9AE}" pid="3" name="MediaServiceImageTags">
    <vt:lpwstr/>
  </property>
</Properties>
</file>